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53" r:id="rId3"/>
    <p:sldId id="361" r:id="rId4"/>
    <p:sldId id="354" r:id="rId5"/>
    <p:sldId id="352" r:id="rId6"/>
    <p:sldId id="355" r:id="rId7"/>
    <p:sldId id="362" r:id="rId8"/>
    <p:sldId id="360" r:id="rId9"/>
    <p:sldId id="349" r:id="rId10"/>
    <p:sldId id="350" r:id="rId11"/>
    <p:sldId id="326" r:id="rId12"/>
    <p:sldId id="278" r:id="rId13"/>
    <p:sldId id="363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4" autoAdjust="0"/>
    <p:restoredTop sz="94660"/>
  </p:normalViewPr>
  <p:slideViewPr>
    <p:cSldViewPr>
      <p:cViewPr varScale="1">
        <p:scale>
          <a:sx n="78" d="100"/>
          <a:sy n="78" d="100"/>
        </p:scale>
        <p:origin x="67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FDD51-025C-4D2B-B79E-A1F8EB75DEE6}" type="datetimeFigureOut">
              <a:rPr lang="sk-SK" smtClean="0"/>
              <a:t>25. 9. 2025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BEB4D-A6E9-4368-A136-A7942658E5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7703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1E1C8-51C8-4656-A76E-900CB9F58F9F}" type="datetimeFigureOut">
              <a:rPr lang="sk-SK" smtClean="0"/>
              <a:t>25. 9. 2025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3E20B-B38B-498E-823D-4FCA7834CE3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287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3E20B-B38B-498E-823D-4FCA7834CE3D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235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DFE105-3F42-4CDE-800F-13C6C9AE75D5}" type="datetimeFigureOut">
              <a:rPr lang="sk-SK" smtClean="0"/>
              <a:pPr/>
              <a:t>25. 9. 2025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3100CF-4308-47BE-A8FD-CBEAD229B5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7097662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DFE105-3F42-4CDE-800F-13C6C9AE75D5}" type="datetimeFigureOut">
              <a:rPr lang="sk-SK" smtClean="0"/>
              <a:pPr/>
              <a:t>25. 9. 2025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3100CF-4308-47BE-A8FD-CBEAD229B5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5423920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DFE105-3F42-4CDE-800F-13C6C9AE75D5}" type="datetimeFigureOut">
              <a:rPr lang="sk-SK" smtClean="0"/>
              <a:pPr/>
              <a:t>25. 9. 2025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3100CF-4308-47BE-A8FD-CBEAD229B5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3898908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DFE105-3F42-4CDE-800F-13C6C9AE75D5}" type="datetimeFigureOut">
              <a:rPr lang="sk-SK" smtClean="0"/>
              <a:pPr/>
              <a:t>25. 9. 2025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3100CF-4308-47BE-A8FD-CBEAD229B5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747845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DFE105-3F42-4CDE-800F-13C6C9AE75D5}" type="datetimeFigureOut">
              <a:rPr lang="sk-SK" smtClean="0"/>
              <a:pPr/>
              <a:t>25. 9. 2025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3100CF-4308-47BE-A8FD-CBEAD229B5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946837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DFE105-3F42-4CDE-800F-13C6C9AE75D5}" type="datetimeFigureOut">
              <a:rPr lang="sk-SK" smtClean="0"/>
              <a:pPr/>
              <a:t>25. 9. 2025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3100CF-4308-47BE-A8FD-CBEAD229B5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408039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DFE105-3F42-4CDE-800F-13C6C9AE75D5}" type="datetimeFigureOut">
              <a:rPr lang="sk-SK" smtClean="0"/>
              <a:pPr/>
              <a:t>25. 9. 2025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3100CF-4308-47BE-A8FD-CBEAD229B5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3330309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DFE105-3F42-4CDE-800F-13C6C9AE75D5}" type="datetimeFigureOut">
              <a:rPr lang="sk-SK" smtClean="0"/>
              <a:pPr/>
              <a:t>25. 9. 2025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3100CF-4308-47BE-A8FD-CBEAD229B5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0441492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DFE105-3F42-4CDE-800F-13C6C9AE75D5}" type="datetimeFigureOut">
              <a:rPr lang="sk-SK" smtClean="0"/>
              <a:pPr/>
              <a:t>25. 9. 2025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3100CF-4308-47BE-A8FD-CBEAD229B5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337815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DFE105-3F42-4CDE-800F-13C6C9AE75D5}" type="datetimeFigureOut">
              <a:rPr lang="sk-SK" smtClean="0"/>
              <a:pPr/>
              <a:t>25. 9. 2025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3100CF-4308-47BE-A8FD-CBEAD229B5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6302784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DDFE105-3F42-4CDE-800F-13C6C9AE75D5}" type="datetimeFigureOut">
              <a:rPr lang="sk-SK" smtClean="0"/>
              <a:pPr/>
              <a:t>25. 9. 2025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83100CF-4308-47BE-A8FD-CBEAD229B56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3981047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0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3620276"/>
          </a:xfrm>
        </p:spPr>
        <p:txBody>
          <a:bodyPr>
            <a:normAutofit/>
          </a:bodyPr>
          <a:lstStyle/>
          <a:p>
            <a:pPr algn="ctr"/>
            <a:r>
              <a:rPr lang="sk-SK" sz="1800" dirty="0">
                <a:solidFill>
                  <a:srgbClr val="FF0000"/>
                </a:solidFill>
                <a:latin typeface="Arial Black" pitchFamily="34" charset="0"/>
              </a:rPr>
              <a:t>				</a:t>
            </a:r>
            <a:br>
              <a:rPr lang="sk-SK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sk-SK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sk-SK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Používanie bezdrôtových technológií počas OH 2024 v Paríži.</a:t>
            </a:r>
            <a:br>
              <a:rPr lang="sk-SK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k-SK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sk-SK" sz="3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3158505"/>
            <a:ext cx="7772400" cy="2736304"/>
          </a:xfrm>
        </p:spPr>
        <p:txBody>
          <a:bodyPr>
            <a:normAutofit fontScale="62500" lnSpcReduction="20000"/>
          </a:bodyPr>
          <a:lstStyle/>
          <a:p>
            <a:pPr algn="ctr"/>
            <a:endParaRPr lang="sk-SK" dirty="0"/>
          </a:p>
          <a:p>
            <a:pPr algn="ctr"/>
            <a:endParaRPr lang="sk-SK" dirty="0"/>
          </a:p>
          <a:p>
            <a:pPr algn="r"/>
            <a:r>
              <a:rPr lang="sk-SK" sz="2600" dirty="0">
                <a:solidFill>
                  <a:schemeClr val="tx1"/>
                </a:solidFill>
              </a:rPr>
              <a:t>		</a:t>
            </a:r>
          </a:p>
          <a:p>
            <a:pPr algn="r"/>
            <a:endParaRPr lang="sk-SK" sz="2200" dirty="0"/>
          </a:p>
          <a:p>
            <a:pPr algn="r"/>
            <a:endParaRPr lang="sk-SK" sz="2200" dirty="0"/>
          </a:p>
          <a:p>
            <a:pPr algn="r"/>
            <a:endParaRPr lang="sk-SK" sz="2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sk-SK" sz="2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sk-SK" sz="2200" dirty="0">
                <a:latin typeface="Arial" panose="020B0604020202020204" pitchFamily="34" charset="0"/>
                <a:cs typeface="Arial" panose="020B0604020202020204" pitchFamily="34" charset="0"/>
              </a:rPr>
              <a:t>25.09.2025	                                                       			Ing. Miroslav Horváth</a:t>
            </a:r>
          </a:p>
          <a:p>
            <a:r>
              <a:rPr lang="sk-SK" sz="2600" dirty="0">
                <a:solidFill>
                  <a:schemeClr val="tx1"/>
                </a:solidFill>
              </a:rPr>
              <a:t>					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2088232" cy="1482272"/>
          </a:xfrm>
          <a:prstGeom prst="rect">
            <a:avLst/>
          </a:prstGeom>
        </p:spPr>
      </p:pic>
      <p:pic>
        <p:nvPicPr>
          <p:cNvPr id="7" name="Obrázok 6" descr="Obrázok, na ktorom je kreslený obrázok, grafika, kreativita, dizajn&#10;&#10;Obsah vygenerovaný pomocou AI môže byť nesprávny.">
            <a:extLst>
              <a:ext uri="{FF2B5EF4-FFF2-40B4-BE49-F238E27FC236}">
                <a16:creationId xmlns:a16="http://schemas.microsoft.com/office/drawing/2014/main" id="{5FA2478E-E49E-F8CB-6C6D-94AD575D3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96952"/>
            <a:ext cx="2016224" cy="2016224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66130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Areál La </a:t>
            </a:r>
            <a:r>
              <a:rPr lang="sk-SK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Concorde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D131CBE-3EBD-A7D0-67E6-BFAFFF2CB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45232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61340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v teréne</a:t>
            </a:r>
            <a:endParaRPr lang="sk-SK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ok 9" descr="Obrázok, na ktorom je fialka, elektronika, tmavopurpurová, noc&#10;&#10;Obsah vygenerovaný pomocou AI môže byť nesprávny.">
            <a:extLst>
              <a:ext uri="{FF2B5EF4-FFF2-40B4-BE49-F238E27FC236}">
                <a16:creationId xmlns:a16="http://schemas.microsoft.com/office/drawing/2014/main" id="{86C65ABF-2EEF-4475-3C89-8A4B11F7E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38" y="404664"/>
            <a:ext cx="3889810" cy="5258421"/>
          </a:xfrm>
          <a:prstGeom prst="rect">
            <a:avLst/>
          </a:prstGeom>
        </p:spPr>
      </p:pic>
      <p:pic>
        <p:nvPicPr>
          <p:cNvPr id="14" name="Zástupný objekt pre obsah 13" descr="Obrázok, na ktorom je obuv, ošatenie, osoba, nebo&#10;&#10;Obsah vygenerovaný pomocou AI môže byť nesprávny.">
            <a:extLst>
              <a:ext uri="{FF2B5EF4-FFF2-40B4-BE49-F238E27FC236}">
                <a16:creationId xmlns:a16="http://schemas.microsoft.com/office/drawing/2014/main" id="{F9D81CDF-3002-855C-669B-773AEA377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50583"/>
            <a:ext cx="3384376" cy="4512502"/>
          </a:xfrm>
        </p:spPr>
      </p:pic>
    </p:spTree>
    <p:extLst>
      <p:ext uri="{BB962C8B-B14F-4D97-AF65-F5344CB8AC3E}">
        <p14:creationId xmlns:p14="http://schemas.microsoft.com/office/powerpoint/2010/main" val="542624318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sk-SK" sz="2500" b="1" dirty="0">
                <a:latin typeface="Times New Roman" pitchFamily="18" charset="0"/>
                <a:cs typeface="Times New Roman" pitchFamily="18" charset="0"/>
              </a:rPr>
            </a:br>
            <a:r>
              <a:rPr lang="sk-SK" sz="2500" b="1" dirty="0">
                <a:latin typeface="Arial" panose="020B0604020202020204" pitchFamily="34" charset="0"/>
                <a:cs typeface="Arial" panose="020B0604020202020204" pitchFamily="34" charset="0"/>
              </a:rPr>
              <a:t>Ďakujem za pozornosť</a:t>
            </a:r>
            <a:br>
              <a:rPr lang="sk-SK" sz="2500" b="1" dirty="0">
                <a:latin typeface="Times New Roman" pitchFamily="18" charset="0"/>
                <a:cs typeface="Times New Roman" pitchFamily="18" charset="0"/>
              </a:rPr>
            </a:br>
            <a:endParaRPr lang="sk-SK" sz="2500" dirty="0"/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ln>
            <a:noFill/>
          </a:ln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sz="19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k-SK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sk-SK" sz="1500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sk-SK" sz="7200" dirty="0">
                <a:latin typeface="Times New Roman" pitchFamily="18" charset="0"/>
                <a:cs typeface="Times New Roman" pitchFamily="18" charset="0"/>
              </a:rPr>
              <a:t>	              			</a:t>
            </a:r>
            <a:r>
              <a:rPr lang="sk-SK" dirty="0"/>
              <a:t> 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2987824" y="4077072"/>
            <a:ext cx="316835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k-SK" sz="1500" dirty="0">
                <a:latin typeface="Arial" panose="020B0604020202020204" pitchFamily="34" charset="0"/>
                <a:cs typeface="Arial" panose="020B0604020202020204" pitchFamily="34" charset="0"/>
              </a:rPr>
              <a:t>Ing. Miroslav Horváth</a:t>
            </a:r>
          </a:p>
          <a:p>
            <a:pPr marL="0" lvl="2" indent="0" algn="ctr">
              <a:buNone/>
            </a:pPr>
            <a:r>
              <a:rPr lang="sk-SK" sz="1500" dirty="0">
                <a:latin typeface="Arial" panose="020B0604020202020204" pitchFamily="34" charset="0"/>
                <a:cs typeface="Arial" panose="020B0604020202020204" pitchFamily="34" charset="0"/>
              </a:rPr>
              <a:t>odbor štátneho dohľadu</a:t>
            </a:r>
          </a:p>
          <a:p>
            <a:pPr marL="0" lvl="2" indent="0" algn="ctr">
              <a:buNone/>
            </a:pPr>
            <a:r>
              <a:rPr lang="sk-SK" sz="1500" dirty="0">
                <a:latin typeface="Arial" panose="020B0604020202020204" pitchFamily="34" charset="0"/>
                <a:cs typeface="Arial" panose="020B0604020202020204" pitchFamily="34" charset="0"/>
              </a:rPr>
              <a:t>Krajské pracovisko Žilina</a:t>
            </a:r>
          </a:p>
          <a:p>
            <a:pPr marL="0" lvl="2" indent="0">
              <a:buNone/>
            </a:pPr>
            <a:endParaRPr lang="sk-SK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96" y="1855052"/>
            <a:ext cx="2731008" cy="193852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433DC-01D4-14BE-DDCF-2C1F762AB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098B9A4-52E2-47A7-980B-30FFDE562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sk-SK" sz="2500" b="1" dirty="0">
                <a:latin typeface="Times New Roman" pitchFamily="18" charset="0"/>
                <a:cs typeface="Times New Roman" pitchFamily="18" charset="0"/>
              </a:rPr>
            </a:br>
            <a:endParaRPr lang="sk-SK" sz="2500" dirty="0"/>
          </a:p>
        </p:txBody>
      </p:sp>
      <p:sp>
        <p:nvSpPr>
          <p:cNvPr id="2" name="Zástupný symbol obsahu 1">
            <a:extLst>
              <a:ext uri="{FF2B5EF4-FFF2-40B4-BE49-F238E27FC236}">
                <a16:creationId xmlns:a16="http://schemas.microsoft.com/office/drawing/2014/main" id="{7152BDE0-BA41-FF0E-9AE9-D9E2FF30D434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sz="19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k-SK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sk-SK" sz="1500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sk-SK" sz="7200" dirty="0">
                <a:latin typeface="Times New Roman" pitchFamily="18" charset="0"/>
                <a:cs typeface="Times New Roman" pitchFamily="18" charset="0"/>
              </a:rPr>
              <a:t>	              			</a:t>
            </a:r>
            <a:r>
              <a:rPr lang="sk-SK" dirty="0"/>
              <a:t> 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4F98F4D5-4B67-7854-F03B-441153699138}"/>
              </a:ext>
            </a:extLst>
          </p:cNvPr>
          <p:cNvSpPr txBox="1"/>
          <p:nvPr/>
        </p:nvSpPr>
        <p:spPr>
          <a:xfrm>
            <a:off x="2987824" y="4077072"/>
            <a:ext cx="3168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500" dirty="0">
              <a:latin typeface="Times New Roman" pitchFamily="18" charset="0"/>
              <a:cs typeface="Times New Roman" pitchFamily="18" charset="0"/>
            </a:endParaRPr>
          </a:p>
          <a:p>
            <a:pPr marL="0" lvl="2" indent="0">
              <a:buNone/>
            </a:pPr>
            <a:endParaRPr lang="sk-SK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 descr="Obrázok, na ktorom je text, snímka obrazovky, písmo, dokument&#10;&#10;Obsah vygenerovaný pomocou AI môže byť nesprávny.">
            <a:extLst>
              <a:ext uri="{FF2B5EF4-FFF2-40B4-BE49-F238E27FC236}">
                <a16:creationId xmlns:a16="http://schemas.microsoft.com/office/drawing/2014/main" id="{DB1003A6-39FC-0DA6-968A-DDB1DB49B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568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731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76671"/>
            <a:ext cx="7886700" cy="936105"/>
          </a:xfrm>
        </p:spPr>
        <p:txBody>
          <a:bodyPr>
            <a:normAutofit/>
          </a:bodyPr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SK 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k-S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REKaPS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vo Francúzsku ANFR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sk-SK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1900" b="1" dirty="0">
                <a:latin typeface="Arial" panose="020B0604020202020204" pitchFamily="34" charset="0"/>
                <a:cs typeface="Arial" panose="020B0604020202020204" pitchFamily="34" charset="0"/>
              </a:rPr>
              <a:t>ANFR - Agence Nationale des Fréquences </a:t>
            </a:r>
            <a:endParaRPr lang="sk-SK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Národná agentúra pre frekvencie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je organizácia, ktorá vo Francúzsku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    zabezpečuje kontrolu a dohľad frekvenčného spektra.</a:t>
            </a:r>
          </a:p>
          <a:p>
            <a:pPr marL="0" indent="0">
              <a:lnSpc>
                <a:spcPct val="100000"/>
              </a:lnSpc>
              <a:buNone/>
            </a:pPr>
            <a:endParaRPr lang="sk-SK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k-SK" sz="1900" b="1" dirty="0">
                <a:latin typeface="Arial" panose="020B0604020202020204" pitchFamily="34" charset="0"/>
                <a:cs typeface="Arial" panose="020B0604020202020204" pitchFamily="34" charset="0"/>
              </a:rPr>
              <a:t>Z pohľadu organizácie sú OH </a:t>
            </a: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pravdepodobne</a:t>
            </a:r>
            <a:r>
              <a:rPr lang="sk-SK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najnáročnejš</a:t>
            </a: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podujatie</a:t>
            </a:r>
            <a:r>
              <a:rPr lang="sk-SK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Celosvetový – rôzne štáty/kontinenty = odlišnosti frekvenčného spektra,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rozdelenie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regi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(EU, US, JP a pod.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k-S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Každý štát chce informovať priamo z dejiska OH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    – hustota televíznych a rozhlasových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   štábov, a taktiež narastajúci trend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    jednotlivcov priniesť online stream. </a:t>
            </a:r>
            <a:b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k-SK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ok 7" descr="Obrázok, na ktorom je písmo, grafika, snímka obrazovky, text&#10;&#10;Obsah vygenerovaný pomocou AI môže byť nesprávny.">
            <a:extLst>
              <a:ext uri="{FF2B5EF4-FFF2-40B4-BE49-F238E27FC236}">
                <a16:creationId xmlns:a16="http://schemas.microsoft.com/office/drawing/2014/main" id="{38C389CC-DB47-D85D-EAF9-2E48EE91C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79" y="337995"/>
            <a:ext cx="1574771" cy="1074781"/>
          </a:xfrm>
          <a:prstGeom prst="rect">
            <a:avLst/>
          </a:prstGeom>
        </p:spPr>
      </p:pic>
      <p:pic>
        <p:nvPicPr>
          <p:cNvPr id="10" name="Obrázok 9" descr="Obrázok, na ktorom je optický nástroj, fotoaparáty a optika, videokamera, fotoaparát&#10;&#10;Obsah vygenerovaný pomocou AI môže byť nesprávny.">
            <a:extLst>
              <a:ext uri="{FF2B5EF4-FFF2-40B4-BE49-F238E27FC236}">
                <a16:creationId xmlns:a16="http://schemas.microsoft.com/office/drawing/2014/main" id="{1AB7C358-491E-7978-6457-46C1C03E1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933056"/>
            <a:ext cx="1847245" cy="174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1854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B8A83-1043-44CB-8FC6-982BEC567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167AF-68D9-EC1B-41E9-DF080800C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6671"/>
            <a:ext cx="7886700" cy="936105"/>
          </a:xfrm>
        </p:spPr>
        <p:txBody>
          <a:bodyPr>
            <a:normAutofit/>
          </a:bodyPr>
          <a:lstStyle/>
          <a:p>
            <a:r>
              <a:rPr lang="sk-SK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Športoviská OH v centre veľkomesta </a:t>
            </a:r>
          </a:p>
        </p:txBody>
      </p:sp>
      <p:sp>
        <p:nvSpPr>
          <p:cNvPr id="3" name="Zástupný symbol obsahu 2">
            <a:extLst>
              <a:ext uri="{FF2B5EF4-FFF2-40B4-BE49-F238E27FC236}">
                <a16:creationId xmlns:a16="http://schemas.microsoft.com/office/drawing/2014/main" id="{4DA2870F-B652-1D05-EE37-52491F148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Úskalia:</a:t>
            </a: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Vysoká hustota bezdrôtových technológií v bežnej prevádzke – elektromagnetická kompatibilita, vzájomné rušenie</a:t>
            </a:r>
          </a:p>
          <a:p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Náročné dohľadanie signálu – vysoká hustota návštevníkov, obmedzenia v doprave, odrazy</a:t>
            </a:r>
          </a:p>
          <a:p>
            <a:pPr marL="0" indent="0">
              <a:buNone/>
            </a:pPr>
            <a:endParaRPr lang="sk-SK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400" b="1" dirty="0">
                <a:latin typeface="Arial" panose="020B0604020202020204" pitchFamily="34" charset="0"/>
                <a:cs typeface="Arial" panose="020B0604020202020204" pitchFamily="34" charset="0"/>
              </a:rPr>
              <a:t>Riešenia:</a:t>
            </a:r>
          </a:p>
          <a:p>
            <a:pPr>
              <a:lnSpc>
                <a:spcPct val="100000"/>
              </a:lnSpc>
            </a:pPr>
            <a:r>
              <a:rPr lang="sk-SK" sz="1400" dirty="0">
                <a:latin typeface="Arial" panose="020B0604020202020204" pitchFamily="34" charset="0"/>
                <a:cs typeface="Arial" panose="020B0604020202020204" pitchFamily="34" charset="0"/>
              </a:rPr>
              <a:t>Hustejšie rozloženie dispečingov s primeraným počtom technikov v teréne, dostatok adekvátnej techniky  </a:t>
            </a:r>
          </a:p>
        </p:txBody>
      </p:sp>
      <p:pic>
        <p:nvPicPr>
          <p:cNvPr id="5" name="Obrázok 4" descr="Obrázok, na ktorom je kreslený obrázok, grafika, kreativita, dizajn&#10;&#10;Obsah vygenerovaný pomocou AI môže byť nesprávny.">
            <a:extLst>
              <a:ext uri="{FF2B5EF4-FFF2-40B4-BE49-F238E27FC236}">
                <a16:creationId xmlns:a16="http://schemas.microsoft.com/office/drawing/2014/main" id="{B8764811-3304-C8B6-2641-8617EDD390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78197"/>
            <a:ext cx="1148159" cy="1148159"/>
          </a:xfrm>
          <a:prstGeom prst="rect">
            <a:avLst/>
          </a:prstGeom>
        </p:spPr>
      </p:pic>
      <p:pic>
        <p:nvPicPr>
          <p:cNvPr id="6" name="Obrázok 5" descr="Obrázok, na ktorom je oblak, nebo, exteriér, veža&#10;&#10;Obsah vygenerovaný pomocou AI môže byť nesprávny.">
            <a:extLst>
              <a:ext uri="{FF2B5EF4-FFF2-40B4-BE49-F238E27FC236}">
                <a16:creationId xmlns:a16="http://schemas.microsoft.com/office/drawing/2014/main" id="{F719F011-6434-01BA-727C-FB894A1CE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80928"/>
            <a:ext cx="3394773" cy="2158075"/>
          </a:xfrm>
          <a:prstGeom prst="rect">
            <a:avLst/>
          </a:prstGeom>
        </p:spPr>
      </p:pic>
      <p:pic>
        <p:nvPicPr>
          <p:cNvPr id="8" name="Obrázok 7" descr="Obrázok, na ktorom je text, snímka obrazovky&#10;&#10;Obsah vygenerovaný pomocou AI môže byť nesprávny.">
            <a:extLst>
              <a:ext uri="{FF2B5EF4-FFF2-40B4-BE49-F238E27FC236}">
                <a16:creationId xmlns:a16="http://schemas.microsoft.com/office/drawing/2014/main" id="{D686F6DB-9A63-1886-C0EE-1029A2A400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80928"/>
            <a:ext cx="3002226" cy="187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7058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0688"/>
            <a:ext cx="7886700" cy="792088"/>
          </a:xfrm>
        </p:spPr>
        <p:txBody>
          <a:bodyPr>
            <a:noAutofit/>
          </a:bodyPr>
          <a:lstStyle/>
          <a:p>
            <a:r>
              <a:rPr lang="sk-SK" sz="2500" dirty="0">
                <a:latin typeface="Arial" panose="020B0604020202020204" pitchFamily="34" charset="0"/>
                <a:cs typeface="Arial" panose="020B0604020202020204" pitchFamily="34" charset="0"/>
              </a:rPr>
              <a:t>Čo bolo možné používať, a čo nie?</a:t>
            </a:r>
            <a:br>
              <a:rPr lang="sk-SK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45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sk-SK" sz="1800" dirty="0"/>
            </a:br>
            <a:endParaRPr lang="sk-SK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B685BAF-565E-4F49-B035-956A5B24ACD9}"/>
              </a:ext>
            </a:extLst>
          </p:cNvPr>
          <p:cNvSpPr txBox="1"/>
          <p:nvPr/>
        </p:nvSpPr>
        <p:spPr>
          <a:xfrm>
            <a:off x="683568" y="1412776"/>
            <a:ext cx="78867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Už v roku 2022 začala ANFR spolupracovať s organizátormi OH</a:t>
            </a:r>
            <a:r>
              <a:rPr lang="en-US" dirty="0"/>
              <a:t>,</a:t>
            </a:r>
            <a:r>
              <a:rPr lang="sk-SK" dirty="0"/>
              <a:t> </a:t>
            </a:r>
            <a:r>
              <a:rPr lang="en-US" dirty="0"/>
              <a:t>n</a:t>
            </a:r>
            <a:r>
              <a:rPr lang="sk-SK" dirty="0"/>
              <a:t>a základe čoho bol vypracovaný plán používania bezdrôtových technológií počas OH na športoviskách a vybratých lokalitách.</a:t>
            </a:r>
          </a:p>
          <a:p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/>
              <a:t>registrácia</a:t>
            </a:r>
            <a:r>
              <a:rPr lang="sk-SK" dirty="0"/>
              <a:t> zariadení používajúce bezdrôtové technológie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/>
              <a:t>vyhradenie</a:t>
            </a:r>
            <a:r>
              <a:rPr lang="sk-SK" dirty="0"/>
              <a:t> frekvenčného pásma na jednotlivých športoviskách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/>
              <a:t>pridelenie</a:t>
            </a:r>
            <a:r>
              <a:rPr lang="sk-SK" dirty="0"/>
              <a:t> frekvencií jednotlivým žiadateľom na konkrétne športoviská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/>
              <a:t>označenie</a:t>
            </a:r>
            <a:r>
              <a:rPr lang="sk-SK" dirty="0"/>
              <a:t> bezdrôtových zariadení nálepkou (žltá, zelená, biela, červená + čiarový kód), označujúcou druh zariadenia pre rýchlu identifikáciu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sk-SK" dirty="0" err="1"/>
              <a:t>odatočné</a:t>
            </a:r>
            <a:r>
              <a:rPr lang="sk-SK" dirty="0"/>
              <a:t> pridelenie nálepky „</a:t>
            </a:r>
            <a:r>
              <a:rPr lang="sk-SK" dirty="0" err="1"/>
              <a:t>last</a:t>
            </a:r>
            <a:r>
              <a:rPr lang="sk-SK" dirty="0"/>
              <a:t> </a:t>
            </a:r>
            <a:r>
              <a:rPr lang="sk-SK" dirty="0" err="1"/>
              <a:t>minute</a:t>
            </a:r>
            <a:r>
              <a:rPr lang="sk-SK" dirty="0"/>
              <a:t> test </a:t>
            </a:r>
            <a:r>
              <a:rPr lang="en-US" dirty="0"/>
              <a:t>&amp; tag</a:t>
            </a:r>
            <a:r>
              <a:rPr lang="sk-SK" dirty="0"/>
              <a:t>“</a:t>
            </a:r>
          </a:p>
        </p:txBody>
      </p:sp>
      <p:pic>
        <p:nvPicPr>
          <p:cNvPr id="8" name="Obrázok 7" descr="Obrázok, na ktorom je text, písmo, číslo, štvorec&#10;&#10;Obsah vygenerovaný pomocou AI môže byť nesprávny.">
            <a:extLst>
              <a:ext uri="{FF2B5EF4-FFF2-40B4-BE49-F238E27FC236}">
                <a16:creationId xmlns:a16="http://schemas.microsoft.com/office/drawing/2014/main" id="{89F76A1D-ABCE-7005-41A4-E7CFC9BD2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1" y="4519773"/>
            <a:ext cx="3883928" cy="1191797"/>
          </a:xfrm>
          <a:prstGeom prst="rect">
            <a:avLst/>
          </a:prstGeom>
        </p:spPr>
      </p:pic>
      <p:pic>
        <p:nvPicPr>
          <p:cNvPr id="10" name="Obrázok 9" descr="Obrázok, na ktorom je text, písmo, logo, fleška&#10;&#10;Obsah vygenerovaný pomocou AI môže byť nesprávny.">
            <a:extLst>
              <a:ext uri="{FF2B5EF4-FFF2-40B4-BE49-F238E27FC236}">
                <a16:creationId xmlns:a16="http://schemas.microsoft.com/office/drawing/2014/main" id="{2CC382C1-2843-6513-B8E2-70B9CA838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33" y="4577964"/>
            <a:ext cx="1949933" cy="1075417"/>
          </a:xfrm>
          <a:prstGeom prst="rect">
            <a:avLst/>
          </a:prstGeom>
        </p:spPr>
      </p:pic>
      <p:pic>
        <p:nvPicPr>
          <p:cNvPr id="12" name="Obrázok 11" descr="Obrázok, na ktorom je text, písmo, snímka obrazovky&#10;&#10;Obsah vygenerovaný pomocou AI môže byť nesprávny.">
            <a:extLst>
              <a:ext uri="{FF2B5EF4-FFF2-40B4-BE49-F238E27FC236}">
                <a16:creationId xmlns:a16="http://schemas.microsoft.com/office/drawing/2014/main" id="{1A46BA68-3FBF-4198-DAC4-98E488B83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61" y="4568566"/>
            <a:ext cx="1949933" cy="1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55309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1070"/>
            <a:ext cx="7886700" cy="792089"/>
          </a:xfrm>
        </p:spPr>
        <p:txBody>
          <a:bodyPr>
            <a:normAutofit/>
          </a:bodyPr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WiFi a bezdrôtové technológie ...</a:t>
            </a:r>
            <a:endParaRPr lang="sk-SK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908203"/>
          </a:xfrm>
        </p:spPr>
        <p:txBody>
          <a:bodyPr>
            <a:normAutofit/>
          </a:bodyPr>
          <a:lstStyle/>
          <a:p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Prísny zákaz vytvárať vlastný hot spot </a:t>
            </a:r>
          </a:p>
          <a:p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Návštevník mal možnosť bežne využívať svojho mobilného operátora </a:t>
            </a:r>
          </a:p>
          <a:p>
            <a:pPr>
              <a:lnSpc>
                <a:spcPct val="110000"/>
              </a:lnSpc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Pracovník pre OH mal v danej lokalite k dispozícii jedinečný prístup do siete internet v pásme 2,4 GHz a 5 GHz</a:t>
            </a:r>
          </a:p>
          <a:p>
            <a:pPr>
              <a:lnSpc>
                <a:spcPct val="110000"/>
              </a:lnSpc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Pre OH bol vybratý jeden distribútor týchto sietí, a to Orange, ktorý zabezpečoval kompletnú sieťovú technológiu (optika, </a:t>
            </a:r>
            <a:r>
              <a:rPr lang="sk-SK" sz="1800" dirty="0" err="1">
                <a:latin typeface="Arial" panose="020B0604020202020204" pitchFamily="34" charset="0"/>
                <a:cs typeface="Arial" panose="020B0604020202020204" pitchFamily="34" charset="0"/>
              </a:rPr>
              <a:t>metalika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, rádio)</a:t>
            </a:r>
          </a:p>
          <a:p>
            <a:pPr>
              <a:lnSpc>
                <a:spcPct val="100000"/>
              </a:lnSpc>
            </a:pP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Ostatné bezdrôtové technológie slúžili na prenos obrazu, zvuku, dát a informácií. Využívali sa vtedy, keď nebolo možné spojenie káblom (kamery v pohybe, mikrofóny a pod.)  Pásmo do 7 GHz.</a:t>
            </a:r>
          </a:p>
          <a:p>
            <a:pPr marL="0" indent="0" algn="just">
              <a:buNone/>
            </a:pPr>
            <a:endParaRPr lang="sk-SK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k-SK" sz="1800" b="1" dirty="0">
                <a:latin typeface="Arial" panose="020B0604020202020204" pitchFamily="34" charset="0"/>
                <a:cs typeface="Arial" panose="020B0604020202020204" pitchFamily="34" charset="0"/>
              </a:rPr>
              <a:t>Správu, dohľad a kontrolu v časti rádio vykonávali pracovníci ANFR.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45468"/>
            <a:ext cx="2088232" cy="10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1992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55488"/>
            <a:ext cx="7886700" cy="936105"/>
          </a:xfrm>
        </p:spPr>
        <p:txBody>
          <a:bodyPr>
            <a:normAutofit fontScale="90000"/>
          </a:bodyPr>
          <a:lstStyle/>
          <a:p>
            <a:r>
              <a:rPr lang="sk-SK" sz="2500" dirty="0">
                <a:latin typeface="Arial" panose="020B0604020202020204" pitchFamily="34" charset="0"/>
                <a:cs typeface="Arial" panose="020B0604020202020204" pitchFamily="34" charset="0"/>
              </a:rPr>
              <a:t>Dispečing ANFR</a:t>
            </a:r>
            <a:br>
              <a:rPr lang="sk-SK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k-SK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Arrival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PoA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sk-SK" dirty="0"/>
            </a:br>
            <a:endParaRPr lang="sk-SK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objekt pre obsah 5" descr="Obrázok, na ktorom je vnútri, ošatenie, počítač, stôl&#10;&#10;Obsah vygenerovaný pomocou AI môže byť nesprávny.">
            <a:extLst>
              <a:ext uri="{FF2B5EF4-FFF2-40B4-BE49-F238E27FC236}">
                <a16:creationId xmlns:a16="http://schemas.microsoft.com/office/drawing/2014/main" id="{0D816158-5D6C-45A4-D726-8D7B25C49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81485"/>
            <a:ext cx="3295278" cy="4393704"/>
          </a:xfrm>
        </p:spPr>
      </p:pic>
      <p:pic>
        <p:nvPicPr>
          <p:cNvPr id="8" name="Obrázok 7" descr="Obrázok, na ktorom je text, počítač, hardvér počítača, computer&#10;&#10;Obsah vygenerovaný pomocou AI môže byť nesprávny.">
            <a:extLst>
              <a:ext uri="{FF2B5EF4-FFF2-40B4-BE49-F238E27FC236}">
                <a16:creationId xmlns:a16="http://schemas.microsoft.com/office/drawing/2014/main" id="{A45742F4-CF6E-DEF7-E97B-219AAD3E63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22" y="486388"/>
            <a:ext cx="3890486" cy="518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1113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B9BB0F-E49F-537B-9EA5-58B6FE833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/>
          <a:lstStyle/>
          <a:p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Dispečing ANFR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– detail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PoA</a:t>
            </a:r>
            <a:endParaRPr lang="sk-SK" dirty="0"/>
          </a:p>
        </p:txBody>
      </p:sp>
      <p:pic>
        <p:nvPicPr>
          <p:cNvPr id="5" name="Zástupný objekt pre obsah 4" descr="Obrázok, na ktorom je mapa, text, atlas&#10;&#10;Obsah vygenerovaný pomocou AI môže byť nesprávny.">
            <a:extLst>
              <a:ext uri="{FF2B5EF4-FFF2-40B4-BE49-F238E27FC236}">
                <a16:creationId xmlns:a16="http://schemas.microsoft.com/office/drawing/2014/main" id="{55B7F837-7D76-5B6F-3585-535883C5F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2735"/>
            <a:ext cx="6552728" cy="4680521"/>
          </a:xfrm>
        </p:spPr>
      </p:pic>
    </p:spTree>
    <p:extLst>
      <p:ext uri="{BB962C8B-B14F-4D97-AF65-F5344CB8AC3E}">
        <p14:creationId xmlns:p14="http://schemas.microsoft.com/office/powerpoint/2010/main" val="497390604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6642" y="392113"/>
            <a:ext cx="7687766" cy="936105"/>
          </a:xfrm>
        </p:spPr>
        <p:txBody>
          <a:bodyPr>
            <a:normAutofit/>
          </a:bodyPr>
          <a:lstStyle/>
          <a:p>
            <a:r>
              <a:rPr lang="sk-SK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Športoviská OH</a:t>
            </a: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Zástupný objekt pre obsah 6" descr="Obrázok, na ktorom je ošatenie, chlap, obuv, osoba&#10;&#10;Obsah vygenerovaný pomocou AI môže byť nesprávny.">
            <a:extLst>
              <a:ext uri="{FF2B5EF4-FFF2-40B4-BE49-F238E27FC236}">
                <a16:creationId xmlns:a16="http://schemas.microsoft.com/office/drawing/2014/main" id="{96E8F9CD-E757-8858-E884-0845B34A5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7847"/>
            <a:ext cx="3263503" cy="4351338"/>
          </a:xfrm>
        </p:spPr>
      </p:pic>
      <p:pic>
        <p:nvPicPr>
          <p:cNvPr id="11" name="Obrázok 10" descr="Obrázok, na ktorom je budova, snímka obrazovky, ľudia, osoba&#10;&#10;Obsah vygenerovaný pomocou AI môže byť nesprávny.">
            <a:extLst>
              <a:ext uri="{FF2B5EF4-FFF2-40B4-BE49-F238E27FC236}">
                <a16:creationId xmlns:a16="http://schemas.microsoft.com/office/drawing/2014/main" id="{9CF6B324-2F63-FF1F-182C-0C8DCE4941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25" y="452832"/>
            <a:ext cx="3919364" cy="52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34521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196342"/>
          </a:xfrm>
        </p:spPr>
        <p:txBody>
          <a:bodyPr>
            <a:normAutofit/>
          </a:bodyPr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Športoviská OH</a:t>
            </a:r>
            <a:endParaRPr lang="sk-SK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Zástupný objekt pre obsah 8" descr="Obrázok, na ktorom je exteriér, nebo, ošatenie, oblak&#10;&#10;Obsah vygenerovaný pomocou AI môže byť nesprávny.">
            <a:extLst>
              <a:ext uri="{FF2B5EF4-FFF2-40B4-BE49-F238E27FC236}">
                <a16:creationId xmlns:a16="http://schemas.microsoft.com/office/drawing/2014/main" id="{A4A1FF9A-3945-6517-342E-0A78BD297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3263503" cy="4351338"/>
          </a:xfrm>
        </p:spPr>
      </p:pic>
      <p:pic>
        <p:nvPicPr>
          <p:cNvPr id="11" name="Obrázok 10" descr="Obrázok, na ktorom je koncert, osoba, exteriér, hudba&#10;&#10;Obsah vygenerovaný pomocou AI môže byť nesprávny.">
            <a:extLst>
              <a:ext uri="{FF2B5EF4-FFF2-40B4-BE49-F238E27FC236}">
                <a16:creationId xmlns:a16="http://schemas.microsoft.com/office/drawing/2014/main" id="{63F11FF3-4224-57AA-AFD7-257E820A7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18645"/>
            <a:ext cx="3880096" cy="517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2011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Motív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PA 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5139</TotalTime>
  <Words>442</Words>
  <Application>Microsoft Office PowerPoint</Application>
  <PresentationFormat>Prezentácia na obrazovke (4:3)</PresentationFormat>
  <Paragraphs>73</Paragraphs>
  <Slides>13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Helvetica</vt:lpstr>
      <vt:lpstr>Times New Roman</vt:lpstr>
      <vt:lpstr>Motív Office</vt:lpstr>
      <vt:lpstr>       Používanie bezdrôtových technológií počas OH 2024 v Paríži.  </vt:lpstr>
      <vt:lpstr>Na SK UpREKaPS, vo Francúzsku ANFR</vt:lpstr>
      <vt:lpstr>Športoviská OH v centre veľkomesta </vt:lpstr>
      <vt:lpstr>Čo bolo možné používať, a čo nie? </vt:lpstr>
      <vt:lpstr>WiFi a bezdrôtové technológie ...</vt:lpstr>
      <vt:lpstr>Dispečing ANFR - Power of Arrival (PoA) </vt:lpstr>
      <vt:lpstr>Dispečing ANFR – detail PoA</vt:lpstr>
      <vt:lpstr>Športoviská OH</vt:lpstr>
      <vt:lpstr>Športoviská OH</vt:lpstr>
      <vt:lpstr>Areál La Concorde</vt:lpstr>
      <vt:lpstr>Monitoring v teréne</vt:lpstr>
      <vt:lpstr> Ďakujem za pozornosť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 2024</dc:title>
  <dc:creator>OSDZA</dc:creator>
  <cp:lastModifiedBy>HORVÁTH Miroslav, Ing.</cp:lastModifiedBy>
  <cp:revision>519</cp:revision>
  <dcterms:created xsi:type="dcterms:W3CDTF">2011-09-19T18:50:48Z</dcterms:created>
  <dcterms:modified xsi:type="dcterms:W3CDTF">2025-09-25T07:18:12Z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26ec19f-228d-4bc0-917c-c6d170495fa4_Enabled">
    <vt:lpwstr>true</vt:lpwstr>
  </property>
  <property fmtid="{D5CDD505-2E9C-101B-9397-08002B2CF9AE}" pid="3" name="MSIP_Label_026ec19f-228d-4bc0-917c-c6d170495fa4_SetDate">
    <vt:lpwstr>2025-09-22T09:25:46Z</vt:lpwstr>
  </property>
  <property fmtid="{D5CDD505-2E9C-101B-9397-08002B2CF9AE}" pid="4" name="MSIP_Label_026ec19f-228d-4bc0-917c-c6d170495fa4_Method">
    <vt:lpwstr>Standard</vt:lpwstr>
  </property>
  <property fmtid="{D5CDD505-2E9C-101B-9397-08002B2CF9AE}" pid="5" name="MSIP_Label_026ec19f-228d-4bc0-917c-c6d170495fa4_Name">
    <vt:lpwstr>Internal</vt:lpwstr>
  </property>
  <property fmtid="{D5CDD505-2E9C-101B-9397-08002B2CF9AE}" pid="6" name="MSIP_Label_026ec19f-228d-4bc0-917c-c6d170495fa4_SiteId">
    <vt:lpwstr>9ad69904-a090-445d-99e7-d7f9d37bcf3e</vt:lpwstr>
  </property>
  <property fmtid="{D5CDD505-2E9C-101B-9397-08002B2CF9AE}" pid="7" name="MSIP_Label_026ec19f-228d-4bc0-917c-c6d170495fa4_ActionId">
    <vt:lpwstr>63ae36a3-e119-47ee-b4f4-657287fb3ff4</vt:lpwstr>
  </property>
  <property fmtid="{D5CDD505-2E9C-101B-9397-08002B2CF9AE}" pid="8" name="MSIP_Label_026ec19f-228d-4bc0-917c-c6d170495fa4_ContentBits">
    <vt:lpwstr>0</vt:lpwstr>
  </property>
  <property fmtid="{D5CDD505-2E9C-101B-9397-08002B2CF9AE}" pid="9" name="MSIP_Label_026ec19f-228d-4bc0-917c-c6d170495fa4_Tag">
    <vt:lpwstr>10, 3, 0, 1</vt:lpwstr>
  </property>
</Properties>
</file>