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8"/>
  </p:notesMasterIdLst>
  <p:handoutMasterIdLst>
    <p:handoutMasterId r:id="rId19"/>
  </p:handoutMasterIdLst>
  <p:sldIdLst>
    <p:sldId id="256" r:id="rId2"/>
    <p:sldId id="364" r:id="rId3"/>
    <p:sldId id="353" r:id="rId4"/>
    <p:sldId id="361" r:id="rId5"/>
    <p:sldId id="354" r:id="rId6"/>
    <p:sldId id="352" r:id="rId7"/>
    <p:sldId id="360" r:id="rId8"/>
    <p:sldId id="349" r:id="rId9"/>
    <p:sldId id="355" r:id="rId10"/>
    <p:sldId id="362" r:id="rId11"/>
    <p:sldId id="366" r:id="rId12"/>
    <p:sldId id="365" r:id="rId13"/>
    <p:sldId id="368" r:id="rId14"/>
    <p:sldId id="367" r:id="rId15"/>
    <p:sldId id="278" r:id="rId16"/>
    <p:sldId id="363" r:id="rId1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4" autoAdjust="0"/>
    <p:restoredTop sz="94660"/>
  </p:normalViewPr>
  <p:slideViewPr>
    <p:cSldViewPr>
      <p:cViewPr varScale="1">
        <p:scale>
          <a:sx n="77" d="100"/>
          <a:sy n="77" d="100"/>
        </p:scale>
        <p:origin x="6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FDD51-025C-4D2B-B79E-A1F8EB75DEE6}" type="datetimeFigureOut">
              <a:rPr lang="sk-SK" smtClean="0"/>
              <a:t>24. 9. 2026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BEB4D-A6E9-4368-A136-A7942658E5B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7703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1E1C8-51C8-4656-A76E-900CB9F58F9F}" type="datetimeFigureOut">
              <a:rPr lang="sk-SK" smtClean="0"/>
              <a:t>24. 9. 2026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3E20B-B38B-498E-823D-4FCA7834CE3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287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3E20B-B38B-498E-823D-4FCA7834CE3D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235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7097662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747845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9468371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4080390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3330309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0441492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3378159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6302784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3981047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5423920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DDFE105-3F42-4CDE-800F-13C6C9AE75D5}" type="datetimeFigureOut">
              <a:rPr lang="sk-SK" smtClean="0"/>
              <a:pPr/>
              <a:t>24. 9. 2026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83100CF-4308-47BE-A8FD-CBEAD229B56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3898908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0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5984" y="1196752"/>
            <a:ext cx="7772400" cy="1515976"/>
          </a:xfrm>
        </p:spPr>
        <p:txBody>
          <a:bodyPr>
            <a:normAutofit fontScale="90000"/>
          </a:bodyPr>
          <a:lstStyle/>
          <a:p>
            <a:r>
              <a:rPr lang="sk-SK" sz="1800" dirty="0">
                <a:solidFill>
                  <a:srgbClr val="FF0000"/>
                </a:solidFill>
                <a:latin typeface="Arial Black" pitchFamily="34" charset="0"/>
              </a:rPr>
              <a:t>				</a:t>
            </a:r>
            <a:br>
              <a:rPr lang="sk-SK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sk-SK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sk-SK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/>
              <a:t>”P</a:t>
            </a:r>
            <a:r>
              <a:rPr lang="sk-SK" sz="4000" dirty="0" err="1"/>
              <a:t>ravidlá</a:t>
            </a:r>
            <a:r>
              <a:rPr lang="sk-SK" sz="4000" dirty="0"/>
              <a:t> hry</a:t>
            </a:r>
            <a:r>
              <a:rPr lang="en-US" sz="4000" dirty="0"/>
              <a:t>”</a:t>
            </a:r>
            <a:r>
              <a:rPr lang="sk-SK" sz="4000" dirty="0"/>
              <a:t> v pásme 5 GHz</a:t>
            </a:r>
            <a:br>
              <a:rPr lang="sk-SK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sk-SK" sz="3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5800" y="3645024"/>
            <a:ext cx="8206680" cy="2249784"/>
          </a:xfrm>
        </p:spPr>
        <p:txBody>
          <a:bodyPr>
            <a:normAutofit fontScale="47500" lnSpcReduction="20000"/>
          </a:bodyPr>
          <a:lstStyle/>
          <a:p>
            <a:pPr algn="ctr"/>
            <a:endParaRPr lang="sk-SK" dirty="0"/>
          </a:p>
          <a:p>
            <a:pPr algn="ctr"/>
            <a:endParaRPr lang="sk-SK" dirty="0"/>
          </a:p>
          <a:p>
            <a:pPr algn="r"/>
            <a:r>
              <a:rPr lang="sk-SK" sz="2600" dirty="0">
                <a:solidFill>
                  <a:schemeClr val="tx1"/>
                </a:solidFill>
              </a:rPr>
              <a:t>		</a:t>
            </a:r>
          </a:p>
          <a:p>
            <a:pPr algn="r"/>
            <a:endParaRPr lang="sk-SK" sz="2200" dirty="0"/>
          </a:p>
          <a:p>
            <a:pPr algn="r"/>
            <a:endParaRPr lang="sk-SK" sz="2200" dirty="0"/>
          </a:p>
          <a:p>
            <a:pPr algn="r"/>
            <a:endParaRPr lang="sk-SK" sz="22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sk-SK" sz="22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sk-SK" sz="23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sk-SK" sz="2300" dirty="0">
                <a:latin typeface="Arial" panose="020B0604020202020204" pitchFamily="34" charset="0"/>
                <a:cs typeface="Arial" panose="020B0604020202020204" pitchFamily="34" charset="0"/>
              </a:rPr>
              <a:t>.09.202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	                                                       			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sk-SK" sz="2300" dirty="0">
                <a:latin typeface="Arial" panose="020B0604020202020204" pitchFamily="34" charset="0"/>
                <a:cs typeface="Arial" panose="020B0604020202020204" pitchFamily="34" charset="0"/>
              </a:rPr>
              <a:t>Ing. Miroslav Horváth</a:t>
            </a:r>
          </a:p>
          <a:p>
            <a:r>
              <a:rPr lang="sk-SK" sz="2600" dirty="0">
                <a:solidFill>
                  <a:schemeClr val="tx1"/>
                </a:solidFill>
              </a:rPr>
              <a:t>					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3620"/>
            <a:ext cx="1724569" cy="1224136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BE1FBBBA-37B7-68F9-B838-01D679F6EE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16" y="2636912"/>
            <a:ext cx="6876256" cy="239627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761D9-3E19-B18B-72B5-1E255F510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41BDC2-E226-37E4-671A-44364BF63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3825"/>
            <a:ext cx="7886700" cy="792088"/>
          </a:xfrm>
        </p:spPr>
        <p:txBody>
          <a:bodyPr>
            <a:noAutofit/>
          </a:bodyPr>
          <a:lstStyle/>
          <a:p>
            <a:r>
              <a:rPr lang="sk-SK" sz="2500" dirty="0">
                <a:latin typeface="Arial" panose="020B0604020202020204" pitchFamily="34" charset="0"/>
                <a:cs typeface="Arial" panose="020B0604020202020204" pitchFamily="34" charset="0"/>
              </a:rPr>
              <a:t>Umiestnenie meteorologických radarov.</a:t>
            </a:r>
            <a:endParaRPr lang="sk-SK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EE70580F-ECB3-16F5-AA00-539D14C99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8800"/>
            <a:ext cx="7886700" cy="454816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sk-SK" sz="1800" dirty="0"/>
            </a:br>
            <a:endParaRPr lang="sk-SK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F875E770-1A76-468E-C1D9-8B6540D84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720"/>
            <a:ext cx="660764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1450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FD2B606-B795-DFA6-54BF-021156BA1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8" r="2" b="2720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sk-SK" sz="2700"/>
              <a:t>Ako funguje meteorologický radar SHMÚ</a:t>
            </a:r>
            <a:endParaRPr lang="sk-SK" sz="27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28650" y="2434201"/>
            <a:ext cx="2866641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k-SK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sk-SK" sz="1700" dirty="0"/>
              <a:t>Radary SHMÚ pracujú v</a:t>
            </a:r>
            <a:r>
              <a:rPr lang="en-US" sz="1700" dirty="0"/>
              <a:t>o</a:t>
            </a:r>
            <a:r>
              <a:rPr lang="sk-SK" sz="1700" dirty="0"/>
              <a:t> frekvenčnom pásme </a:t>
            </a:r>
            <a:r>
              <a:rPr lang="sk-SK" sz="1700" b="1" dirty="0"/>
              <a:t>C-band (5,6 GHz)</a:t>
            </a:r>
            <a:r>
              <a:rPr lang="sk-SK" sz="1700" dirty="0"/>
              <a:t>.</a:t>
            </a:r>
          </a:p>
          <a:p>
            <a:pPr lvl="0"/>
            <a:r>
              <a:rPr lang="sk-SK" sz="1700" dirty="0"/>
              <a:t>Vysielajú krátke impulzy a merajú odraz od zrážkových k</a:t>
            </a:r>
            <a:r>
              <a:rPr lang="en-US" sz="1700" dirty="0"/>
              <a:t>v</a:t>
            </a:r>
            <a:r>
              <a:rPr lang="sk-SK" sz="1700" dirty="0" err="1"/>
              <a:t>apiek</a:t>
            </a:r>
            <a:r>
              <a:rPr lang="sk-SK" sz="1700" dirty="0"/>
              <a:t> / ľadovca.</a:t>
            </a:r>
          </a:p>
          <a:p>
            <a:pPr lvl="0"/>
            <a:r>
              <a:rPr lang="sk-SK" sz="1700" dirty="0"/>
              <a:t>Umožňujú v reálnom čase detegovať búrky, prívalové dažde a nebezpečné poveternostné j</a:t>
            </a:r>
            <a:r>
              <a:rPr lang="en-US" sz="1700" dirty="0"/>
              <a:t>a</a:t>
            </a:r>
            <a:r>
              <a:rPr lang="sk-SK" sz="1700" dirty="0"/>
              <a:t>vy.</a:t>
            </a:r>
          </a:p>
        </p:txBody>
      </p:sp>
    </p:spTree>
    <p:extLst>
      <p:ext uri="{BB962C8B-B14F-4D97-AF65-F5344CB8AC3E}">
        <p14:creationId xmlns:p14="http://schemas.microsoft.com/office/powerpoint/2010/main" val="340121854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B8A83-1043-44CB-8FC6-982BEC56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1167AF-68D9-EC1B-41E9-DF080800C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6671"/>
            <a:ext cx="7886700" cy="936105"/>
          </a:xfrm>
        </p:spPr>
        <p:txBody>
          <a:bodyPr>
            <a:normAutofit/>
          </a:bodyPr>
          <a:lstStyle/>
          <a:p>
            <a:r>
              <a:rPr lang="en-US" sz="2800" dirty="0"/>
              <a:t>V </a:t>
            </a:r>
            <a:r>
              <a:rPr lang="sk-SK" sz="2800" dirty="0"/>
              <a:t>čom je problém? – RUŠENIE</a:t>
            </a:r>
            <a:endParaRPr lang="sk-SK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4DA2870F-B652-1D05-EE37-52491F148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>
            <a:normAutofit/>
          </a:bodyPr>
          <a:lstStyle/>
          <a:p>
            <a:pPr lvl="0"/>
            <a:r>
              <a:rPr lang="sk-SK" sz="1400" dirty="0"/>
              <a:t>Zariadenia pracujúce v pásme 5 GHz – frekvencie sa prekrývajú s frekvenciami radarov.</a:t>
            </a:r>
          </a:p>
          <a:p>
            <a:pPr lvl="0"/>
            <a:r>
              <a:rPr lang="sk-SK" sz="1400" b="1" dirty="0"/>
              <a:t>Prejav na radare:</a:t>
            </a:r>
            <a:r>
              <a:rPr lang="sk-SK" sz="1400" dirty="0"/>
              <a:t> Vznikajú falošné „lúče“ alebo neexistujúce zrážkové pásy.</a:t>
            </a:r>
          </a:p>
          <a:p>
            <a:pPr lvl="0"/>
            <a:r>
              <a:rPr lang="sk-SK" sz="1400" b="1" dirty="0"/>
              <a:t>Dôsledok:</a:t>
            </a:r>
            <a:r>
              <a:rPr lang="sk-SK" sz="1400" dirty="0"/>
              <a:t> Skreslené údaje, nemožnosť presne predpovedať zrážky a búrky.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5200B6A-8C4E-0D1E-1E93-F1DEE76F7E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80399"/>
            <a:ext cx="2964825" cy="2964825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8BB23582-281F-E2D2-AD56-78564B2CC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74517"/>
            <a:ext cx="2968545" cy="2964825"/>
          </a:xfrm>
          <a:prstGeom prst="rect">
            <a:avLst/>
          </a:prstGeo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C97F8C78-AB99-70A0-D480-E6CCE9D6ECAF}"/>
              </a:ext>
            </a:extLst>
          </p:cNvPr>
          <p:cNvSpPr txBox="1"/>
          <p:nvPr/>
        </p:nvSpPr>
        <p:spPr>
          <a:xfrm>
            <a:off x="4160864" y="37722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err="1"/>
              <a:t>vs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95787058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88628"/>
            <a:ext cx="7886700" cy="792088"/>
          </a:xfrm>
        </p:spPr>
        <p:txBody>
          <a:bodyPr>
            <a:noAutofit/>
          </a:bodyPr>
          <a:lstStyle/>
          <a:p>
            <a:r>
              <a:rPr lang="sk-SK" sz="2800" dirty="0"/>
              <a:t>Technické príčiny rušenia</a:t>
            </a:r>
            <a:endParaRPr lang="sk-SK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268760"/>
            <a:ext cx="7886700" cy="4392488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60000"/>
              </a:lnSpc>
            </a:pPr>
            <a:r>
              <a:rPr lang="sk-SK" sz="1800" b="1" dirty="0"/>
              <a:t>Nesprávna konfigurácia:</a:t>
            </a:r>
            <a:r>
              <a:rPr lang="sk-SK" sz="1800" dirty="0"/>
              <a:t> Používanie kanálov vyhradených pre radary bez zapnutých ochranných mechanizmov.</a:t>
            </a:r>
          </a:p>
          <a:p>
            <a:pPr lvl="0">
              <a:lnSpc>
                <a:spcPct val="160000"/>
              </a:lnSpc>
            </a:pPr>
            <a:r>
              <a:rPr lang="sk-SK" sz="1800" b="1" dirty="0"/>
              <a:t>Vypnuté DFS (</a:t>
            </a:r>
            <a:r>
              <a:rPr lang="sk-SK" sz="1800" b="1" dirty="0" err="1"/>
              <a:t>Dynamic</a:t>
            </a:r>
            <a:r>
              <a:rPr lang="sk-SK" sz="1800" b="1" dirty="0"/>
              <a:t> </a:t>
            </a:r>
            <a:r>
              <a:rPr lang="sk-SK" sz="1800" b="1" dirty="0" err="1"/>
              <a:t>Frequency</a:t>
            </a:r>
            <a:r>
              <a:rPr lang="sk-SK" sz="1800" b="1" dirty="0"/>
              <a:t> </a:t>
            </a:r>
            <a:r>
              <a:rPr lang="sk-SK" sz="1800" b="1" dirty="0" err="1"/>
              <a:t>Selection</a:t>
            </a:r>
            <a:r>
              <a:rPr lang="sk-SK" sz="1800" b="1" dirty="0"/>
              <a:t>):</a:t>
            </a:r>
            <a:r>
              <a:rPr lang="sk-SK" sz="1800" dirty="0"/>
              <a:t> DFS alebo dynamický výber frekvencie je mechanizmus, ktorý riadi používanie určitých 5 GHz kanálov, aby sa zabránilo rušeniu radarových operácií, ako sú tie, ktoré používajú meteorologické a vojenské systémy. Tieto systémy sú chránené predpismi, ktoré vyžadujú, aby bezdrôtové siete používali DFS a zmiernenie riadenia výkonu (TPC), aby sa automaticky predišlo konfliktom frekvencií pri detekcii radarových signálov.</a:t>
            </a:r>
          </a:p>
          <a:p>
            <a:pPr lvl="0">
              <a:lnSpc>
                <a:spcPct val="160000"/>
              </a:lnSpc>
            </a:pPr>
            <a:r>
              <a:rPr lang="sk-SK" sz="1800" b="1" dirty="0"/>
              <a:t>Prekračovanie výkonu (TPC / EIRP):</a:t>
            </a:r>
            <a:r>
              <a:rPr lang="sk-SK" sz="1800" dirty="0"/>
              <a:t> Používanie neprimerane vysokého vysielacieho výkonu na vonkajších spojoch (nielen ISP poskytovatelia, ale aj domáce prístupové body).</a:t>
            </a:r>
          </a:p>
        </p:txBody>
      </p:sp>
    </p:spTree>
    <p:extLst>
      <p:ext uri="{BB962C8B-B14F-4D97-AF65-F5344CB8AC3E}">
        <p14:creationId xmlns:p14="http://schemas.microsoft.com/office/powerpoint/2010/main" val="127625530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1400"/>
            <a:ext cx="7886700" cy="792089"/>
          </a:xfrm>
        </p:spPr>
        <p:txBody>
          <a:bodyPr>
            <a:normAutofit/>
          </a:bodyPr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Legislatíva – Všeobecné povolenie VPR - 01/2022</a:t>
            </a:r>
            <a:endParaRPr lang="sk-SK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28650" y="953489"/>
            <a:ext cx="7886700" cy="2533899"/>
          </a:xfrm>
        </p:spPr>
        <p:txBody>
          <a:bodyPr>
            <a:normAutofit/>
          </a:bodyPr>
          <a:lstStyle/>
          <a:p>
            <a:pPr lvl="0"/>
            <a:r>
              <a:rPr lang="sk-SK" b="1" dirty="0"/>
              <a:t>Povolené frekvenčné pásma:</a:t>
            </a:r>
            <a:endParaRPr lang="sk-SK" dirty="0"/>
          </a:p>
          <a:p>
            <a:pPr lvl="1"/>
            <a:r>
              <a:rPr lang="sk-SK" dirty="0"/>
              <a:t>5150 – 5350 MHz (vnútorné použitie, obmedzenia výkonu)</a:t>
            </a:r>
          </a:p>
          <a:p>
            <a:pPr lvl="1"/>
            <a:r>
              <a:rPr lang="sk-SK" dirty="0"/>
              <a:t>5470 – 5725 MHz (vnútorné aj vonkajšie použitie pri dodržaní pravidiel)</a:t>
            </a:r>
          </a:p>
          <a:p>
            <a:pPr lvl="0"/>
            <a:r>
              <a:rPr lang="sk-SK" b="1" dirty="0"/>
              <a:t>Povinné mechanizmy:</a:t>
            </a:r>
            <a:endParaRPr lang="sk-SK" dirty="0"/>
          </a:p>
          <a:p>
            <a:pPr lvl="1"/>
            <a:r>
              <a:rPr lang="sk-SK" b="1" dirty="0"/>
              <a:t>DFS (</a:t>
            </a:r>
            <a:r>
              <a:rPr lang="sk-SK" b="1" dirty="0" err="1"/>
              <a:t>Dynamic</a:t>
            </a:r>
            <a:r>
              <a:rPr lang="sk-SK" b="1" dirty="0"/>
              <a:t> </a:t>
            </a:r>
            <a:r>
              <a:rPr lang="sk-SK" b="1" dirty="0" err="1"/>
              <a:t>Frequency</a:t>
            </a:r>
            <a:r>
              <a:rPr lang="sk-SK" b="1" dirty="0"/>
              <a:t> </a:t>
            </a:r>
            <a:r>
              <a:rPr lang="sk-SK" b="1" dirty="0" err="1"/>
              <a:t>Selection</a:t>
            </a:r>
            <a:r>
              <a:rPr lang="sk-SK" b="1" dirty="0"/>
              <a:t>):</a:t>
            </a:r>
            <a:r>
              <a:rPr lang="sk-SK" dirty="0"/>
              <a:t> Povinné pre pásmo 5470–5725 MHz. Pri zistení radaru </a:t>
            </a:r>
            <a:r>
              <a:rPr lang="sk-SK" b="1" dirty="0"/>
              <a:t>musí</a:t>
            </a:r>
            <a:r>
              <a:rPr lang="sk-SK" dirty="0"/>
              <a:t> zariadenie uvoľniť kanál.</a:t>
            </a:r>
          </a:p>
          <a:p>
            <a:pPr lvl="1"/>
            <a:r>
              <a:rPr lang="sk-SK" b="1" dirty="0"/>
              <a:t>TPC (</a:t>
            </a:r>
            <a:r>
              <a:rPr lang="sk-SK" b="1" dirty="0" err="1"/>
              <a:t>Transmit</a:t>
            </a:r>
            <a:r>
              <a:rPr lang="sk-SK" b="1" dirty="0"/>
              <a:t> </a:t>
            </a:r>
            <a:r>
              <a:rPr lang="sk-SK" b="1" dirty="0" err="1"/>
              <a:t>Power</a:t>
            </a:r>
            <a:r>
              <a:rPr lang="sk-SK" b="1" dirty="0"/>
              <a:t> </a:t>
            </a:r>
            <a:r>
              <a:rPr lang="sk-SK" b="1" dirty="0" err="1"/>
              <a:t>Control</a:t>
            </a:r>
            <a:r>
              <a:rPr lang="sk-SK" b="1" dirty="0"/>
              <a:t>):</a:t>
            </a:r>
            <a:r>
              <a:rPr lang="sk-SK" dirty="0"/>
              <a:t> Riadene vysielacieho výkonu, automaticky znižuje vysielací výkon zariadenia na nevyhnutné minimum, aby sa znížilo riziko rušenia iných systémov.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C92BA6A-AB06-186B-7C53-9EB68684D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45024"/>
            <a:ext cx="7490043" cy="210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1992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6642" y="392113"/>
            <a:ext cx="7687766" cy="936105"/>
          </a:xfrm>
        </p:spPr>
        <p:txBody>
          <a:bodyPr>
            <a:normAutofit/>
          </a:bodyPr>
          <a:lstStyle/>
          <a:p>
            <a:r>
              <a:rPr lang="sk-SK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Ako predchádzať rušeniu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3D977FA-3090-6A59-0318-2539413B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42" y="1328218"/>
            <a:ext cx="7886700" cy="2172789"/>
          </a:xfrm>
        </p:spPr>
        <p:txBody>
          <a:bodyPr/>
          <a:lstStyle/>
          <a:p>
            <a:pPr lvl="0"/>
            <a:r>
              <a:rPr lang="en-US" dirty="0"/>
              <a:t>Akt</a:t>
            </a:r>
            <a:r>
              <a:rPr lang="sk-SK" dirty="0"/>
              <a:t>í</a:t>
            </a:r>
            <a:r>
              <a:rPr lang="en-US" dirty="0" err="1"/>
              <a:t>vne</a:t>
            </a:r>
            <a:r>
              <a:rPr lang="en-US" dirty="0"/>
              <a:t> </a:t>
            </a:r>
            <a:r>
              <a:rPr lang="sk-SK" b="1" dirty="0"/>
              <a:t>DFS</a:t>
            </a:r>
            <a:r>
              <a:rPr lang="sk-SK" dirty="0"/>
              <a:t>.</a:t>
            </a:r>
          </a:p>
          <a:p>
            <a:pPr lvl="0"/>
            <a:r>
              <a:rPr lang="sk-SK" dirty="0"/>
              <a:t>Vyhýbať sa nastaveniu kanálov, ktoré využívajú radary SHMÚ (kanály v rozsahu 5600 – 5650 MHz / CH 120 – CH 128</a:t>
            </a:r>
            <a:r>
              <a:rPr lang="en-US" dirty="0"/>
              <a:t>)</a:t>
            </a:r>
            <a:r>
              <a:rPr lang="sk-SK" dirty="0"/>
              <a:t> ... (</a:t>
            </a:r>
            <a:r>
              <a:rPr lang="sk-SK" dirty="0" err="1"/>
              <a:t>eC</a:t>
            </a:r>
            <a:r>
              <a:rPr lang="sk-SK" dirty="0"/>
              <a:t>, </a:t>
            </a:r>
            <a:r>
              <a:rPr lang="sk-SK" dirty="0" err="1"/>
              <a:t>Ce</a:t>
            </a:r>
            <a:r>
              <a:rPr lang="sk-SK" dirty="0"/>
              <a:t>, BW a pod.)</a:t>
            </a:r>
          </a:p>
          <a:p>
            <a:pPr lvl="0"/>
            <a:r>
              <a:rPr lang="sk-SK" dirty="0"/>
              <a:t>Dodržiavať maximálne povolené výkony EIRP podľa VPR-01/2022.</a:t>
            </a:r>
          </a:p>
          <a:p>
            <a:pPr lvl="0"/>
            <a:r>
              <a:rPr lang="sk-SK" dirty="0"/>
              <a:t>Používať len certifikované zariadenia určené pre trh EÚ.</a:t>
            </a:r>
          </a:p>
          <a:p>
            <a:pPr lvl="0"/>
            <a:r>
              <a:rPr lang="sk-SK" dirty="0"/>
              <a:t>Nedodržanie VPR-01/2022 môže viesť k sankciám zo strany úradu.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CC48BCFA-6134-3B43-2F31-37D57E1E8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8" t="57797" r="28020" b="588"/>
          <a:stretch>
            <a:fillRect/>
          </a:stretch>
        </p:blipFill>
        <p:spPr>
          <a:xfrm>
            <a:off x="467544" y="3465004"/>
            <a:ext cx="4752528" cy="1944216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5DB3F7F5-C630-CC32-8A7C-4F930048B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284984"/>
            <a:ext cx="2416869" cy="241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34521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864096"/>
          </a:xfrm>
        </p:spPr>
        <p:txBody>
          <a:bodyPr>
            <a:normAutofit/>
          </a:bodyPr>
          <a:lstStyle/>
          <a:p>
            <a:r>
              <a:rPr lang="sk-SK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Šetrenie rušenia</a:t>
            </a:r>
            <a:endParaRPr lang="sk-SK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8C8036D-B03D-1651-90F8-4D8FC694E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24744"/>
            <a:ext cx="7886700" cy="1440160"/>
          </a:xfrm>
        </p:spPr>
        <p:txBody>
          <a:bodyPr>
            <a:normAutofit/>
          </a:bodyPr>
          <a:lstStyle/>
          <a:p>
            <a:r>
              <a:rPr lang="sk-SK" dirty="0"/>
              <a:t>Analýza prijatého podnetu, oslovenie lokálnych IPS</a:t>
            </a:r>
          </a:p>
          <a:p>
            <a:r>
              <a:rPr lang="sk-SK" dirty="0"/>
              <a:t>Šetrenie v teréne na základe analýzy</a:t>
            </a:r>
          </a:p>
          <a:p>
            <a:r>
              <a:rPr lang="sk-SK" dirty="0"/>
              <a:t>Fyzické dohľadanie zariadenia - zdroja rušenia</a:t>
            </a:r>
          </a:p>
          <a:p>
            <a:r>
              <a:rPr lang="sk-SK" dirty="0"/>
              <a:t>Výzvy na preladenie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47082779-667A-C212-670F-5937C29D2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14937"/>
            <a:ext cx="5153507" cy="341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20114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55488"/>
            <a:ext cx="7886700" cy="936105"/>
          </a:xfrm>
        </p:spPr>
        <p:txBody>
          <a:bodyPr>
            <a:normAutofit/>
          </a:bodyPr>
          <a:lstStyle/>
          <a:p>
            <a:r>
              <a:rPr lang="sk-SK" sz="2500" dirty="0">
                <a:latin typeface="Arial" panose="020B0604020202020204" pitchFamily="34" charset="0"/>
                <a:cs typeface="Arial" panose="020B0604020202020204" pitchFamily="34" charset="0"/>
              </a:rPr>
              <a:t>Zoznam zariadení spôsobujúce rušenie</a:t>
            </a:r>
            <a:br>
              <a:rPr lang="sk-SK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E5BE276A-3303-7DAB-9046-E4C0F1E1C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196752"/>
            <a:ext cx="7886700" cy="419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1113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B9BB0F-E49F-537B-9EA5-58B6FE833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792088"/>
          </a:xfrm>
        </p:spPr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Analýza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hrani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čný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presah</a:t>
            </a:r>
            <a:endParaRPr lang="sk-SK" dirty="0"/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08EC4BC8-F600-FA4F-56C0-B7845DA75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83772"/>
            <a:ext cx="7056784" cy="470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90604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2BED6-4FE6-3D47-E7F2-47B91F303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B86779-1D62-C237-650D-A3C352432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792088"/>
          </a:xfrm>
        </p:spPr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Analýza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SK LAZ</a:t>
            </a:r>
            <a:endParaRPr lang="sk-SK" dirty="0"/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D168C0E6-ACD8-B95A-35E1-FCFCDCD4C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764704"/>
            <a:ext cx="8047806" cy="501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21965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97BB0-3625-BB5C-92FE-2C68A83B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0E39DD-2508-AAB3-BF61-7D15E043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75" y="114028"/>
            <a:ext cx="7886700" cy="792088"/>
          </a:xfrm>
        </p:spPr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Podstatné na jednom „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slajde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sk-SK" dirty="0"/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4E019BB2-7395-FC4B-CAAB-73234483F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266934"/>
            <a:ext cx="7886700" cy="1066554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BE3B487E-E8D9-2672-15F7-E216FC597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0" y="3032726"/>
            <a:ext cx="8763759" cy="396274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14110750-0999-5C27-B7DE-0E6748460A8C}"/>
              </a:ext>
            </a:extLst>
          </p:cNvPr>
          <p:cNvSpPr txBox="1"/>
          <p:nvPr/>
        </p:nvSpPr>
        <p:spPr>
          <a:xfrm>
            <a:off x="539552" y="2498441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17.06.2026 – šetrenie v teréne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54DF0542-D0D1-E859-7765-CE41BB73C4C4}"/>
              </a:ext>
            </a:extLst>
          </p:cNvPr>
          <p:cNvSpPr txBox="1"/>
          <p:nvPr/>
        </p:nvSpPr>
        <p:spPr>
          <a:xfrm>
            <a:off x="539552" y="789831"/>
            <a:ext cx="5442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01.04.2026 – zistené zdroje rušenia, technik SHMU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95423041-F2DB-34F7-349F-5330B23CB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50804"/>
            <a:ext cx="7940728" cy="213378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38EC1B6F-7533-452B-10DD-02446929D74E}"/>
              </a:ext>
            </a:extLst>
          </p:cNvPr>
          <p:cNvSpPr txBox="1"/>
          <p:nvPr/>
        </p:nvSpPr>
        <p:spPr>
          <a:xfrm>
            <a:off x="554814" y="3857456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25.06.2026 – kontrola zariadenia po zaslaní výzvy na preladenie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043A7BFF-EFCF-D0F0-BA55-A84761DA80F7}"/>
              </a:ext>
            </a:extLst>
          </p:cNvPr>
          <p:cNvSpPr txBox="1"/>
          <p:nvPr/>
        </p:nvSpPr>
        <p:spPr>
          <a:xfrm>
            <a:off x="209536" y="5085184"/>
            <a:ext cx="886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/>
              <a:t>Rušenie radaru je negatívne, no </a:t>
            </a:r>
            <a:r>
              <a:rPr lang="en-US" b="1" dirty="0"/>
              <a:t>“</a:t>
            </a:r>
            <a:r>
              <a:rPr lang="sk-SK" b="1" dirty="0"/>
              <a:t>pravidlá hry</a:t>
            </a:r>
            <a:r>
              <a:rPr lang="en-US" b="1" dirty="0"/>
              <a:t>”</a:t>
            </a:r>
            <a:r>
              <a:rPr lang="sk-SK" b="1" dirty="0"/>
              <a:t> v pásme 5 GHz dodržané nie sú.</a:t>
            </a:r>
          </a:p>
        </p:txBody>
      </p:sp>
    </p:spTree>
    <p:extLst>
      <p:ext uri="{BB962C8B-B14F-4D97-AF65-F5344CB8AC3E}">
        <p14:creationId xmlns:p14="http://schemas.microsoft.com/office/powerpoint/2010/main" val="3424441787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DFB12-BB2B-9A4C-1FC4-DB82A771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C93233-D29E-8CC3-D5FE-270B15949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75" y="114028"/>
            <a:ext cx="7886700" cy="792088"/>
          </a:xfrm>
        </p:spPr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Ste v zozname? ... </a:t>
            </a:r>
            <a:r>
              <a:rPr lang="sk-SK" sz="1800" dirty="0">
                <a:latin typeface="Arial" panose="020B0604020202020204" pitchFamily="34" charset="0"/>
                <a:cs typeface="Arial" panose="020B0604020202020204" pitchFamily="34" charset="0"/>
              </a:rPr>
              <a:t>https://www.shmu.sk/sk/?page=2037</a:t>
            </a:r>
            <a:endParaRPr lang="sk-SK" dirty="0"/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C61FC069-5033-BDF3-48CE-E00E716EC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5" y="884006"/>
            <a:ext cx="7159005" cy="473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56511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C3081-7C9F-48C5-D5FC-4E70AB016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B153D1-66F4-15D9-C8B0-6DE41063A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0"/>
            <a:ext cx="7886700" cy="792088"/>
          </a:xfrm>
        </p:spPr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č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radar v inom pásme?</a:t>
            </a:r>
            <a:endParaRPr lang="sk-SK" dirty="0"/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901AAD8F-62C3-25A4-F319-6939C435E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92088"/>
            <a:ext cx="6561389" cy="158678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5B31F905-B311-465D-9102-6D9A43198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58" y="2492896"/>
            <a:ext cx="8588484" cy="326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16609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sk-SK" sz="2500" b="1" dirty="0">
                <a:latin typeface="Times New Roman" pitchFamily="18" charset="0"/>
                <a:cs typeface="Times New Roman" pitchFamily="18" charset="0"/>
              </a:rPr>
            </a:br>
            <a:r>
              <a:rPr lang="sk-SK" sz="2500" b="1" dirty="0">
                <a:latin typeface="Arial" panose="020B0604020202020204" pitchFamily="34" charset="0"/>
                <a:cs typeface="Arial" panose="020B0604020202020204" pitchFamily="34" charset="0"/>
              </a:rPr>
              <a:t>Ďakujem za pozornosť</a:t>
            </a:r>
            <a:br>
              <a:rPr lang="sk-SK" sz="2500" b="1" dirty="0">
                <a:latin typeface="Times New Roman" pitchFamily="18" charset="0"/>
                <a:cs typeface="Times New Roman" pitchFamily="18" charset="0"/>
              </a:rPr>
            </a:br>
            <a:endParaRPr lang="sk-SK" sz="2500" dirty="0"/>
          </a:p>
        </p:txBody>
      </p:sp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ln>
            <a:noFill/>
          </a:ln>
          <a:effectLst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k-SK" sz="19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k-SK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sk-SK" sz="15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ctr">
              <a:buNone/>
            </a:pPr>
            <a:r>
              <a:rPr lang="sk-SK" sz="7200" dirty="0">
                <a:latin typeface="Times New Roman" pitchFamily="18" charset="0"/>
                <a:cs typeface="Times New Roman" pitchFamily="18" charset="0"/>
              </a:rPr>
              <a:t>	              			</a:t>
            </a:r>
            <a:r>
              <a:rPr lang="sk-SK" dirty="0"/>
              <a:t> 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2987824" y="4077072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1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1500" dirty="0">
                <a:latin typeface="Arial" panose="020B0604020202020204" pitchFamily="34" charset="0"/>
                <a:cs typeface="Arial" panose="020B0604020202020204" pitchFamily="34" charset="0"/>
              </a:rPr>
              <a:t>Ing. Miroslav Horváth</a:t>
            </a:r>
          </a:p>
          <a:p>
            <a:pPr marL="0" lvl="2" indent="0" algn="ctr">
              <a:buNone/>
            </a:pPr>
            <a:r>
              <a:rPr lang="sk-SK" sz="1500" dirty="0">
                <a:latin typeface="Arial" panose="020B0604020202020204" pitchFamily="34" charset="0"/>
                <a:cs typeface="Arial" panose="020B0604020202020204" pitchFamily="34" charset="0"/>
              </a:rPr>
              <a:t>odbor štátneho dohľadu elektronických komunikácií</a:t>
            </a:r>
          </a:p>
          <a:p>
            <a:pPr marL="0" lvl="2" indent="0" algn="ctr">
              <a:buNone/>
            </a:pPr>
            <a:r>
              <a:rPr lang="sk-SK" sz="1500" dirty="0">
                <a:latin typeface="Arial" panose="020B0604020202020204" pitchFamily="34" charset="0"/>
                <a:cs typeface="Arial" panose="020B0604020202020204" pitchFamily="34" charset="0"/>
              </a:rPr>
              <a:t>regionálne pracovisko Stred</a:t>
            </a:r>
          </a:p>
          <a:p>
            <a:pPr marL="0" lvl="2" indent="0">
              <a:buNone/>
            </a:pPr>
            <a:endParaRPr lang="sk-SK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496" y="1855052"/>
            <a:ext cx="2731008" cy="1938528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33DC-01D4-14BE-DDCF-2C1F762AB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A098B9A4-52E2-47A7-980B-30FFDE56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sk-SK" sz="2500" b="1" dirty="0">
                <a:latin typeface="Times New Roman" pitchFamily="18" charset="0"/>
                <a:cs typeface="Times New Roman" pitchFamily="18" charset="0"/>
              </a:rPr>
            </a:br>
            <a:endParaRPr lang="sk-SK" sz="2500" dirty="0"/>
          </a:p>
        </p:txBody>
      </p:sp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7152BDE0-BA41-FF0E-9AE9-D9E2FF30D434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  <a:effectLst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k-SK" sz="19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k-SK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sk-SK" sz="15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ctr">
              <a:buNone/>
            </a:pPr>
            <a:r>
              <a:rPr lang="sk-SK" sz="7200" dirty="0">
                <a:latin typeface="Times New Roman" pitchFamily="18" charset="0"/>
                <a:cs typeface="Times New Roman" pitchFamily="18" charset="0"/>
              </a:rPr>
              <a:t>	              			</a:t>
            </a:r>
            <a:r>
              <a:rPr lang="sk-SK" dirty="0"/>
              <a:t> 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4F98F4D5-4B67-7854-F03B-441153699138}"/>
              </a:ext>
            </a:extLst>
          </p:cNvPr>
          <p:cNvSpPr txBox="1"/>
          <p:nvPr/>
        </p:nvSpPr>
        <p:spPr>
          <a:xfrm>
            <a:off x="2987824" y="4077072"/>
            <a:ext cx="31683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1500" dirty="0">
              <a:latin typeface="Times New Roman" pitchFamily="18" charset="0"/>
              <a:cs typeface="Times New Roman" pitchFamily="18" charset="0"/>
            </a:endParaRPr>
          </a:p>
          <a:p>
            <a:pPr marL="0" lvl="2" indent="0">
              <a:buNone/>
            </a:pPr>
            <a:endParaRPr lang="sk-SK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rázok 4" descr="Obrázok, na ktorom je text, snímka obrazovky, písmo, dokument&#10;&#10;Obsah vygenerovaný pomocou AI môže byť nesprávny.">
            <a:extLst>
              <a:ext uri="{FF2B5EF4-FFF2-40B4-BE49-F238E27FC236}">
                <a16:creationId xmlns:a16="http://schemas.microsoft.com/office/drawing/2014/main" id="{DB1003A6-39FC-0DA6-968A-DDB1DB49B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568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73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Motív Offic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PA Helvetica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5479</TotalTime>
  <Words>551</Words>
  <Application>Microsoft Office PowerPoint</Application>
  <PresentationFormat>Prezentácia na obrazovke (4:3)</PresentationFormat>
  <Paragraphs>69</Paragraphs>
  <Slides>16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Helvetica</vt:lpstr>
      <vt:lpstr>Times New Roman</vt:lpstr>
      <vt:lpstr>Motív Office</vt:lpstr>
      <vt:lpstr>       ”Pravidlá hry” v pásme 5 GHz </vt:lpstr>
      <vt:lpstr>Umiestnenie meteorologických radarov.</vt:lpstr>
      <vt:lpstr>Ako funguje meteorologický radar SHMÚ</vt:lpstr>
      <vt:lpstr>V čom je problém? – RUŠENIE</vt:lpstr>
      <vt:lpstr>Technické príčiny rušenia</vt:lpstr>
      <vt:lpstr>Legislatíva – Všeobecné povolenie VPR - 01/2022</vt:lpstr>
      <vt:lpstr>Ako predchádzať rušeniu </vt:lpstr>
      <vt:lpstr>Šetrenie rušenia</vt:lpstr>
      <vt:lpstr>Zoznam zariadení spôsobujúce rušenie </vt:lpstr>
      <vt:lpstr>Analýza – cezhraničný presah</vt:lpstr>
      <vt:lpstr>Analýza – SK LAZ</vt:lpstr>
      <vt:lpstr>Podstatné na jednom „slajde“</vt:lpstr>
      <vt:lpstr>Ste v zozname? ... https://www.shmu.sk/sk/?page=2037</vt:lpstr>
      <vt:lpstr>A čo tak radar v inom pásme?</vt:lpstr>
      <vt:lpstr> Ďakujem za pozornosť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Pravidlá hry v pásme 5 GHz</dc:title>
  <dc:creator>OSDZA</dc:creator>
  <cp:lastModifiedBy>HORVÁTH Miroslav, Ing.</cp:lastModifiedBy>
  <cp:revision>539</cp:revision>
  <dcterms:created xsi:type="dcterms:W3CDTF">2011-09-19T18:50:48Z</dcterms:created>
  <dcterms:modified xsi:type="dcterms:W3CDTF">2026-09-24T08:23:09Z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26ec19f-228d-4bc0-917c-c6d170495fa4_Enabled">
    <vt:lpwstr>true</vt:lpwstr>
  </property>
  <property fmtid="{D5CDD505-2E9C-101B-9397-08002B2CF9AE}" pid="3" name="MSIP_Label_026ec19f-228d-4bc0-917c-c6d170495fa4_SetDate">
    <vt:lpwstr>2025-09-22T09:25:46Z</vt:lpwstr>
  </property>
  <property fmtid="{D5CDD505-2E9C-101B-9397-08002B2CF9AE}" pid="4" name="MSIP_Label_026ec19f-228d-4bc0-917c-c6d170495fa4_Method">
    <vt:lpwstr>Standard</vt:lpwstr>
  </property>
  <property fmtid="{D5CDD505-2E9C-101B-9397-08002B2CF9AE}" pid="5" name="MSIP_Label_026ec19f-228d-4bc0-917c-c6d170495fa4_Name">
    <vt:lpwstr>Internal</vt:lpwstr>
  </property>
  <property fmtid="{D5CDD505-2E9C-101B-9397-08002B2CF9AE}" pid="6" name="MSIP_Label_026ec19f-228d-4bc0-917c-c6d170495fa4_SiteId">
    <vt:lpwstr>9ad69904-a090-445d-99e7-d7f9d37bcf3e</vt:lpwstr>
  </property>
  <property fmtid="{D5CDD505-2E9C-101B-9397-08002B2CF9AE}" pid="7" name="MSIP_Label_026ec19f-228d-4bc0-917c-c6d170495fa4_ActionId">
    <vt:lpwstr>63ae36a3-e119-47ee-b4f4-657287fb3ff4</vt:lpwstr>
  </property>
  <property fmtid="{D5CDD505-2E9C-101B-9397-08002B2CF9AE}" pid="8" name="MSIP_Label_026ec19f-228d-4bc0-917c-c6d170495fa4_ContentBits">
    <vt:lpwstr>0</vt:lpwstr>
  </property>
  <property fmtid="{D5CDD505-2E9C-101B-9397-08002B2CF9AE}" pid="9" name="MSIP_Label_026ec19f-228d-4bc0-917c-c6d170495fa4_Tag">
    <vt:lpwstr>10, 3, 0, 1</vt:lpwstr>
  </property>
</Properties>
</file>