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3"/>
  </p:notesMasterIdLst>
  <p:sldIdLst>
    <p:sldId id="256" r:id="rId6"/>
    <p:sldId id="404" r:id="rId7"/>
    <p:sldId id="442" r:id="rId8"/>
    <p:sldId id="438" r:id="rId9"/>
    <p:sldId id="466" r:id="rId10"/>
    <p:sldId id="465" r:id="rId11"/>
    <p:sldId id="464" r:id="rId12"/>
    <p:sldId id="467" r:id="rId13"/>
    <p:sldId id="461" r:id="rId14"/>
    <p:sldId id="468" r:id="rId15"/>
    <p:sldId id="470" r:id="rId16"/>
    <p:sldId id="462" r:id="rId17"/>
    <p:sldId id="463" r:id="rId18"/>
    <p:sldId id="471" r:id="rId19"/>
    <p:sldId id="473" r:id="rId20"/>
    <p:sldId id="474" r:id="rId21"/>
    <p:sldId id="32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99"/>
    <a:srgbClr val="FFAA00"/>
    <a:srgbClr val="007339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0" autoAdjust="0"/>
    <p:restoredTop sz="90616" autoAdjust="0"/>
  </p:normalViewPr>
  <p:slideViewPr>
    <p:cSldViewPr snapToGrid="0">
      <p:cViewPr varScale="1">
        <p:scale>
          <a:sx n="74" d="100"/>
          <a:sy n="74" d="100"/>
        </p:scale>
        <p:origin x="53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20.05.2026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9AC9C-B931-F834-DD2D-D0B2C9A8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3D97E8-27C0-DAB1-6D89-57F9DE3FA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045EA51-39CB-80F9-7032-5869CC3EB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15F465-C67A-5FC7-AD60-262E88450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08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9730-000D-5707-0F49-4ABDA9CF8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F2BB9F-7C0C-0C82-D70A-1FA41CDE1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9F3DCF-58E5-D68A-4773-26012A4B8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F8DFAC-4107-23DA-3309-04EC394DF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09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D427-E9B3-98BA-8CC9-91214DC8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2433522-A545-035C-A474-F39B6AD84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AD870C2-9B6E-761C-6A5A-699E3E339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3F1252-7FD5-83F1-2BCC-B8E0F4FD9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49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D12F10C-FC1A-4CFC-B96D-5DBD9C0BA56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-2564"/>
          <a:stretch/>
        </p:blipFill>
        <p:spPr>
          <a:xfrm>
            <a:off x="1584" y="-75504"/>
            <a:ext cx="4691098" cy="3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010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85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7666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217DFE5-4AB5-CB80-1E80-AF1A38727F6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F51896-151D-3843-DB7C-41BB6E22FE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047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06D5A9D-5B24-E761-D1A3-27947B1C890A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217058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C2D358F0-6A79-42DF-456E-F8DBAF212B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362B212-FD62-9F50-CE3D-DFF199FD57C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B0AA4C-B328-7C47-A4DA-F8ED2EFC4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3853" cy="30112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2E6FE-C4C5-B012-E7A4-C90616289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3853" cy="301120"/>
          </a:xfrm>
          <a:prstGeom prst="rect">
            <a:avLst/>
          </a:prstGeom>
        </p:spPr>
      </p:pic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E61F4B55-11B4-1167-283D-55E922C63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82C2015C-6855-8BFE-A304-EDB16134EE6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907722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E6FDC1DE-B4B0-083B-CF86-1E57EC819B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425474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indent="0"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0B77F-477A-D5FB-8405-23971B2738B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7128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620455D-9C8F-41B7-80E5-50F4D6B8A2D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-2564"/>
          <a:stretch/>
        </p:blipFill>
        <p:spPr>
          <a:xfrm>
            <a:off x="1584" y="-75504"/>
            <a:ext cx="4691098" cy="3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0E9E0BDC-B470-B4BC-892A-7CD72300D49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7556DA22-95D2-B84C-8D36-C93C88F1A7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99865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6068FBD-80A0-A131-94EA-3F77B4064DB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75418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979A1C8-AB56-208C-E695-4985A095C3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B432D-C3B5-D43F-DAB7-52E395EF4C4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02607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66658BE-27EF-DD53-8F17-938260B54B8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3755D-63C9-7F62-34B8-C0C2AFB43970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265201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4D3900D-FEF7-DC42-A070-58AF49658B8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079274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06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accent5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5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49187" y="1825625"/>
            <a:ext cx="8934814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600"/>
              </a:spcAft>
              <a:defRPr sz="1800"/>
            </a:lvl2pPr>
            <a:lvl3pPr marL="684000" indent="-180000"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 marL="684000" indent="-180000">
              <a:spcAft>
                <a:spcPts val="600"/>
              </a:spcAft>
              <a:defRPr/>
            </a:lvl4pPr>
            <a:lvl5pPr marL="684000" indent="-180000">
              <a:spcAft>
                <a:spcPts val="6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833127-FA44-2449-652E-7C7C47C7D87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9801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882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366880F-CB90-4CA7-856A-C0D8C01E5A7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-2564"/>
          <a:stretch/>
        </p:blipFill>
        <p:spPr>
          <a:xfrm>
            <a:off x="1584" y="-75504"/>
            <a:ext cx="4691098" cy="3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5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83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EE7C74-D224-43A2-8FC8-1AE0CBE1A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2"/>
            <a:ext cx="4726800" cy="30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4E7BA6-6B9C-4BDA-B247-797363434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2"/>
            <a:ext cx="4726800" cy="30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4C3FF6-C274-4ADC-8246-894FD7470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2"/>
            <a:ext cx="4726800" cy="30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55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22525"/>
            <a:ext cx="8964000" cy="3960000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83316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3"/>
            <a:ext cx="8964000" cy="3926021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BBC0884-F87E-1907-FF5F-2AB324A5C47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81679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35605"/>
            <a:ext cx="8964000" cy="3946919"/>
          </a:xfrm>
        </p:spPr>
        <p:txBody>
          <a:bodyPr numCol="1" spcCol="360000">
            <a:norm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4905BBB-F9FE-9FBF-15BB-B1658C5A09F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78508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7003"/>
            <a:ext cx="8964000" cy="3915521"/>
          </a:xfrm>
        </p:spPr>
        <p:txBody>
          <a:bodyPr numCol="1" spcCol="360000">
            <a:norm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3163992-C525-2C66-6CAF-F1C6D7A2FF4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30073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749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4927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6864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0919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C7EEF15-9663-FDF8-3786-E9D1170BC09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3941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1A2E329E-B047-5BCC-C0F2-88F14A418F05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182028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B9A68AD-FB4B-8978-5212-ECDC03A6FB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435564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1C452-BE80-BC5C-7921-09A8FE89B9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428847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46803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3086D1-EC65-B74C-A8BB-C5856718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0717" cy="3011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AABE1A-E3F7-8D77-4BC1-22DA8776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0717" cy="301120"/>
          </a:xfrm>
          <a:prstGeom prst="rect">
            <a:avLst/>
          </a:prstGeom>
        </p:spPr>
      </p:pic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EE858B53-D403-C768-50C6-B820DCD4E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7BDEE34E-2AD1-D45A-CDC5-B7356B87F96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922485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96F11FE-78A2-69C8-0643-BE729D4F1FD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3440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34D6FE-BA08-8A8E-D5AE-55D3E75626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610148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CC6951-FCF3-7B03-5562-7840A02525D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768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382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893E901C-6AA0-0F75-C9B1-BE19FABFC393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2583380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3AB57E5-30E5-1721-7ABB-F3BD27E78527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150893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65625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F692555-6195-4F09-FB48-4EF6E638F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0B733-56AF-86CD-D756-629084A16536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611828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AA2B79E-EBDF-2530-1330-B70DF2E98A5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CAAE527-231E-9248-0A0C-52E8BA0AF60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657245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63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1A0C973-C08E-95A7-04DC-A227455E46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bg2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895591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98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22525"/>
            <a:ext cx="8964000" cy="3960000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154992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3"/>
            <a:ext cx="8964000" cy="3926021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87EABB6-9EA1-4F27-1C21-C571E0100C5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76775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35605"/>
            <a:ext cx="8964000" cy="3946919"/>
          </a:xfrm>
        </p:spPr>
        <p:txBody>
          <a:bodyPr numCol="1" spcCol="360000">
            <a:norm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5547E9F-BA9C-9C4B-9DF5-F81989FE809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25620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7003"/>
            <a:ext cx="8964000" cy="3915521"/>
          </a:xfrm>
        </p:spPr>
        <p:txBody>
          <a:bodyPr numCol="1" spcCol="360000">
            <a:norm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67C9E67-68A9-C008-6034-D232C1AF11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40705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990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C92BE4A-206A-1BAD-E27F-D60E3ED317B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094914" y="1651"/>
            <a:ext cx="45360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718" r:id="rId4"/>
    <p:sldLayoutId id="2147483650" r:id="rId5"/>
    <p:sldLayoutId id="2147483676" r:id="rId6"/>
    <p:sldLayoutId id="2147483677" r:id="rId7"/>
    <p:sldLayoutId id="2147483678" r:id="rId8"/>
    <p:sldLayoutId id="2147483679" r:id="rId9"/>
    <p:sldLayoutId id="2147483651" r:id="rId10"/>
    <p:sldLayoutId id="2147483680" r:id="rId11"/>
    <p:sldLayoutId id="2147483681" r:id="rId12"/>
    <p:sldLayoutId id="2147483682" r:id="rId13"/>
    <p:sldLayoutId id="214748365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716" r:id="rId23"/>
    <p:sldLayoutId id="2147483691" r:id="rId24"/>
    <p:sldLayoutId id="2147483654" r:id="rId25"/>
    <p:sldLayoutId id="2147483655" r:id="rId26"/>
    <p:sldLayoutId id="2147483719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77971" y="2160000"/>
            <a:ext cx="8906029" cy="40780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C32F5F-CB92-1D26-EC52-C572B57F5FFB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094914" y="1651"/>
            <a:ext cx="45360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7" r:id="rId25"/>
    <p:sldLayoutId id="2147483713" r:id="rId26"/>
    <p:sldLayoutId id="2147483720" r:id="rId27"/>
    <p:sldLayoutId id="2147483714" r:id="rId28"/>
    <p:sldLayoutId id="2147483715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CDC77.B7C0FF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tu.gov.cz/5G" TargetMode="Externa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56D5B0D-2628-1059-698D-594BA7D021B7}"/>
              </a:ext>
            </a:extLst>
          </p:cNvPr>
          <p:cNvSpPr txBox="1">
            <a:spLocks/>
          </p:cNvSpPr>
          <p:nvPr/>
        </p:nvSpPr>
        <p:spPr>
          <a:xfrm>
            <a:off x="529213" y="588790"/>
            <a:ext cx="11133573" cy="1351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4311FE-B1A4-26E4-8928-FC5646969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662367"/>
            <a:ext cx="5400000" cy="1916866"/>
          </a:xfrm>
        </p:spPr>
        <p:txBody>
          <a:bodyPr>
            <a:normAutofit/>
          </a:bodyPr>
          <a:lstStyle/>
          <a:p>
            <a:r>
              <a:rPr lang="cs-CZ" dirty="0"/>
              <a:t>Pásmo 26 GHz</a:t>
            </a:r>
            <a:br>
              <a:rPr lang="cs-CZ" dirty="0"/>
            </a:br>
            <a:br>
              <a:rPr lang="cs-CZ" dirty="0"/>
            </a:b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2C1B0FB-2315-BCF9-FB40-F0A73981A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Pavel Šístek</a:t>
            </a:r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D8987507-98AD-D361-3036-433E803010CE}"/>
              </a:ext>
            </a:extLst>
          </p:cNvPr>
          <p:cNvSpPr txBox="1">
            <a:spLocks/>
          </p:cNvSpPr>
          <p:nvPr/>
        </p:nvSpPr>
        <p:spPr>
          <a:xfrm>
            <a:off x="720000" y="5976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21. května 2026, Srní, KKBS</a:t>
            </a:r>
          </a:p>
        </p:txBody>
      </p:sp>
    </p:spTree>
    <p:extLst>
      <p:ext uri="{BB962C8B-B14F-4D97-AF65-F5344CB8AC3E}">
        <p14:creationId xmlns:p14="http://schemas.microsoft.com/office/powerpoint/2010/main" val="223709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D53B6-59B9-EE8B-D134-779AC03D5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53760-B018-828D-D536-299FB2BC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Krátkodobá pulzní expozice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7465B-AECF-4E35-1FA4-C15DBC6C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027" y="3064052"/>
            <a:ext cx="2743200" cy="244983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ICNIRP upravuje i </a:t>
            </a:r>
            <a:r>
              <a:rPr lang="cs-CZ" b="1" dirty="0">
                <a:solidFill>
                  <a:schemeClr val="tx2"/>
                </a:solidFill>
              </a:rPr>
              <a:t>expozici pro velmi krátké impulzy </a:t>
            </a:r>
            <a:r>
              <a:rPr lang="cs-CZ" dirty="0">
                <a:solidFill>
                  <a:schemeClr val="tx2"/>
                </a:solidFill>
              </a:rPr>
              <a:t>s vyšší energií.</a:t>
            </a:r>
          </a:p>
          <a:p>
            <a:r>
              <a:rPr lang="cs-CZ" dirty="0">
                <a:solidFill>
                  <a:srgbClr val="FF0000"/>
                </a:solidFill>
              </a:rPr>
              <a:t>Ty se ale u běžných telekomunikačních sítí neuplatňují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4397EE-7051-6D00-6F28-6689A7F0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D4D8DF-26C4-141E-2765-4BFB58BD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292379"/>
            <a:ext cx="7652658" cy="51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7FB13-CFE7-37BE-6C43-7282C591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A55F201-F394-3D65-EF78-2ECBE09C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26 GHz: vícecestné šíření, vzájemná koexistence sítí</a:t>
            </a:r>
          </a:p>
        </p:txBody>
      </p:sp>
      <p:sp>
        <p:nvSpPr>
          <p:cNvPr id="4" name="Zástupný symbol pro obsah 6">
            <a:extLst>
              <a:ext uri="{FF2B5EF4-FFF2-40B4-BE49-F238E27FC236}">
                <a16:creationId xmlns:a16="http://schemas.microsoft.com/office/drawing/2014/main" id="{A13300FD-F609-00D9-F526-A2A1B682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6514" y="3676651"/>
            <a:ext cx="8537486" cy="2413000"/>
          </a:xfrm>
        </p:spPr>
        <p:txBody>
          <a:bodyPr>
            <a:normAutofit/>
          </a:bodyPr>
          <a:lstStyle/>
          <a:p>
            <a:pPr marL="0" lvl="2"/>
            <a:r>
              <a:rPr lang="cs-CZ" sz="2400" dirty="0">
                <a:solidFill>
                  <a:schemeClr val="tx1"/>
                </a:solidFill>
              </a:rPr>
              <a:t>ČTÚ i uživatelé spektra budou získávat zkušenosti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s plánováním a provozem sítí.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17DE892C-1B04-9E2F-D52A-D27C98231CC8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300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39E71-E939-FC45-CD40-69DBAE94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D10E5-8DFA-AA8F-0A49-1601AD51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hlediska šíření ve 26 GHz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A4957B-2DB9-3AD8-2599-7E02344A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12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3402C7-8D4D-2A3D-49C8-83553765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55" y="1545042"/>
            <a:ext cx="6749245" cy="444890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FB016-7BD0-ADE9-C87D-7D49F117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58" y="2230841"/>
            <a:ext cx="2451256" cy="2776587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2"/>
                </a:solidFill>
              </a:rPr>
              <a:t>Plánování</a:t>
            </a:r>
            <a:r>
              <a:rPr lang="es-ES" dirty="0">
                <a:solidFill>
                  <a:schemeClr val="tx2"/>
                </a:solidFill>
              </a:rPr>
              <a:t> ČTÚ: P.452, P.2108, P.1411</a:t>
            </a:r>
            <a:endParaRPr lang="cs-CZ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Provozovatelé sítí: odrazy, </a:t>
            </a:r>
            <a:r>
              <a:rPr lang="cs-CZ" dirty="0" err="1">
                <a:solidFill>
                  <a:schemeClr val="tx2"/>
                </a:solidFill>
              </a:rPr>
              <a:t>clutter</a:t>
            </a:r>
            <a:r>
              <a:rPr lang="cs-CZ" dirty="0">
                <a:solidFill>
                  <a:schemeClr val="tx2"/>
                </a:solidFill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Města: vliv fasády (beton, sklo) na šíření H, V polarizace, doplňkově vliv vody (např. vodní hladina, louže, ev. auta).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A2FE3-24E0-5ECE-D925-BCA0410B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FD80C8-D705-4DBB-DBCE-7874A98E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13</a:t>
            </a:fld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A7A774-6475-4CF2-BB34-C3CBBB46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5" y="183391"/>
            <a:ext cx="9829800" cy="62194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E52F3DC-BAB6-4E25-6656-ECCC5F39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355" y="183391"/>
            <a:ext cx="9829803" cy="61728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0CE1AC-9158-C036-B087-73A48847AF0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355" y="183391"/>
            <a:ext cx="9782925" cy="61391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2D9873-232B-1514-761B-8CFAD17EF8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352" y="192875"/>
            <a:ext cx="9782928" cy="623789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A1B6556-0A8B-7201-8CBD-D322CFE0CAAC}"/>
              </a:ext>
            </a:extLst>
          </p:cNvPr>
          <p:cNvSpPr txBox="1"/>
          <p:nvPr/>
        </p:nvSpPr>
        <p:spPr>
          <a:xfrm>
            <a:off x="8142112" y="3050105"/>
            <a:ext cx="3532960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 šíření v reálném prostředí: odrazy a </a:t>
            </a:r>
            <a:r>
              <a:rPr lang="cs-C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multipath</a:t>
            </a:r>
            <a:endParaRPr lang="cs-CZ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1600" kern="1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</a:t>
            </a:r>
            <a:r>
              <a:rPr lang="cs-C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interferenční zisk (hodnoty nad 0 dB) nebo </a:t>
            </a:r>
          </a:p>
          <a:p>
            <a:pPr>
              <a:buNone/>
            </a:pPr>
            <a:r>
              <a:rPr lang="cs-CZ" sz="16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 </a:t>
            </a:r>
            <a:r>
              <a:rPr lang="cs-C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útlum (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&lt;</a:t>
            </a:r>
            <a:r>
              <a:rPr lang="cs-C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0 dB) vůči LOS.</a:t>
            </a:r>
          </a:p>
          <a:p>
            <a:pPr>
              <a:buNone/>
            </a:pPr>
            <a:endParaRPr lang="cs-CZ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Vhodné počítat s rezervou na tyto úniky; pro FWA může dávat smysl V, pro 5G duální polarizace (±45°; MIMO).</a:t>
            </a:r>
          </a:p>
        </p:txBody>
      </p:sp>
    </p:spTree>
    <p:extLst>
      <p:ext uri="{BB962C8B-B14F-4D97-AF65-F5344CB8AC3E}">
        <p14:creationId xmlns:p14="http://schemas.microsoft.com/office/powerpoint/2010/main" val="14105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B67C-A513-2973-86B7-E0662B91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D0CB-3EDF-2D88-1509-836AE085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Koexistence (dvou) 5G sítí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7AE700-9AC5-10BD-A6DD-A1D55C54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00" y="1465989"/>
            <a:ext cx="4384560" cy="392602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Zkoumáme dvě různé sítě 5G:</a:t>
            </a:r>
          </a:p>
          <a:p>
            <a:pPr marL="846900" lvl="1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Makrobuňka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b="1" dirty="0">
                <a:solidFill>
                  <a:srgbClr val="FFFF99"/>
                </a:solidFill>
                <a:highlight>
                  <a:srgbClr val="C0C0C0"/>
                </a:highlight>
              </a:rPr>
              <a:t>mobilní 5G sítě </a:t>
            </a:r>
            <a:r>
              <a:rPr lang="cs-CZ" dirty="0">
                <a:solidFill>
                  <a:schemeClr val="tx2"/>
                </a:solidFill>
              </a:rPr>
              <a:t>a </a:t>
            </a:r>
            <a:r>
              <a:rPr lang="cs-CZ" b="1" dirty="0">
                <a:solidFill>
                  <a:srgbClr val="3399FF"/>
                </a:solidFill>
              </a:rPr>
              <a:t>kampusové</a:t>
            </a:r>
            <a:r>
              <a:rPr lang="cs-CZ" dirty="0">
                <a:solidFill>
                  <a:schemeClr val="tx2"/>
                </a:solidFill>
              </a:rPr>
              <a:t> (průmyslové) 5G sítě, s </a:t>
            </a:r>
            <a:r>
              <a:rPr lang="cs-CZ" dirty="0">
                <a:solidFill>
                  <a:srgbClr val="FF0000"/>
                </a:solidFill>
              </a:rPr>
              <a:t>různými konfiguracemi TDD</a:t>
            </a:r>
            <a:r>
              <a:rPr lang="cs-CZ" dirty="0">
                <a:solidFill>
                  <a:schemeClr val="tx2"/>
                </a:solidFill>
              </a:rPr>
              <a:t>. </a:t>
            </a:r>
            <a:r>
              <a:rPr lang="cs-CZ" b="1" dirty="0">
                <a:solidFill>
                  <a:schemeClr val="tx2"/>
                </a:solidFill>
              </a:rPr>
              <a:t>Hledáme</a:t>
            </a:r>
            <a:r>
              <a:rPr lang="cs-CZ" dirty="0">
                <a:solidFill>
                  <a:schemeClr val="tx2"/>
                </a:solidFill>
              </a:rPr>
              <a:t> vhodnou </a:t>
            </a:r>
            <a:r>
              <a:rPr lang="cs-CZ" b="1" dirty="0">
                <a:solidFill>
                  <a:schemeClr val="tx2"/>
                </a:solidFill>
              </a:rPr>
              <a:t>separační vzdálenost</a:t>
            </a:r>
            <a:r>
              <a:rPr lang="cs-CZ" dirty="0">
                <a:solidFill>
                  <a:schemeClr val="tx2"/>
                </a:solidFill>
              </a:rPr>
              <a:t> pro snížení vzájemného ovlivnění interferencemi (omezení datové propustnosti &lt;5 %).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Interferer</a:t>
            </a:r>
            <a:r>
              <a:rPr lang="cs-CZ" dirty="0">
                <a:solidFill>
                  <a:schemeClr val="tx2"/>
                </a:solidFill>
              </a:rPr>
              <a:t>: BS 30 m, UE 1,5 m. Použit terénní model a statistický model (3GPP TR38-901, P.1411, P.452).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F9690F-6C71-ACE7-D7C0-12C032D4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454624-0E31-B3C4-E2C9-40974A59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77" y="2346229"/>
            <a:ext cx="6069623" cy="356394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2B911D-8C1D-1BAD-2D97-42F472C20255}"/>
              </a:ext>
            </a:extLst>
          </p:cNvPr>
          <p:cNvCxnSpPr/>
          <p:nvPr/>
        </p:nvCxnSpPr>
        <p:spPr>
          <a:xfrm>
            <a:off x="6634480" y="2164080"/>
            <a:ext cx="407416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46FAAF-E230-1D7E-159D-A871A77FF59E}"/>
              </a:ext>
            </a:extLst>
          </p:cNvPr>
          <p:cNvSpPr txBox="1"/>
          <p:nvPr/>
        </p:nvSpPr>
        <p:spPr>
          <a:xfrm>
            <a:off x="8226880" y="1742718"/>
            <a:ext cx="156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tx2"/>
                </a:solidFill>
              </a:rPr>
              <a:t>d</a:t>
            </a:r>
            <a:r>
              <a:rPr lang="cs-CZ" dirty="0">
                <a:solidFill>
                  <a:schemeClr val="tx2"/>
                </a:solidFill>
              </a:rPr>
              <a:t>  = ? </a:t>
            </a:r>
            <a:r>
              <a:rPr lang="en-US" dirty="0">
                <a:solidFill>
                  <a:schemeClr val="tx2"/>
                </a:solidFill>
              </a:rPr>
              <a:t>[km]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06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4EA53-0AFC-D71C-D5B9-04CDE9AFF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81719E-FD3A-2ECD-E0D6-D6B2D72CA07F}"/>
              </a:ext>
            </a:extLst>
          </p:cNvPr>
          <p:cNvSpPr txBox="1"/>
          <p:nvPr/>
        </p:nvSpPr>
        <p:spPr>
          <a:xfrm>
            <a:off x="684000" y="619932"/>
            <a:ext cx="9900000" cy="4167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Koexistence </a:t>
            </a:r>
            <a:r>
              <a:rPr lang="cs-CZ" sz="1600" b="1" kern="12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</a:t>
            </a:r>
            <a:r>
              <a:rPr lang="cs-CZ" sz="1600" b="1" kern="12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akrobuňky</a:t>
            </a:r>
            <a:r>
              <a:rPr lang="cs-CZ" sz="1600" b="1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5G sítě a kampusové (průmyslové) 5G, </a:t>
            </a:r>
            <a:r>
              <a:rPr lang="cs-CZ" sz="16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 různými konfiguracemi TDD</a:t>
            </a:r>
            <a:endParaRPr lang="cs-CZ" sz="16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AFE51F-2369-0D45-9C33-8480834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200" y="6300000"/>
            <a:ext cx="2743200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CF5A12E-3DFE-4C3E-9036-7893F29C52C1}" type="slidenum">
              <a:rPr lang="cs-CZ" smtClean="0"/>
              <a:pPr>
                <a:spcAft>
                  <a:spcPts val="600"/>
                </a:spcAft>
              </a:pPr>
              <a:t>15</a:t>
            </a:fld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D14A1D0-EB0C-DA88-6E1D-FECE5C65F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08472"/>
              </p:ext>
            </p:extLst>
          </p:nvPr>
        </p:nvGraphicFramePr>
        <p:xfrm>
          <a:off x="518160" y="1066800"/>
          <a:ext cx="11247120" cy="556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331">
                  <a:extLst>
                    <a:ext uri="{9D8B030D-6E8A-4147-A177-3AD203B41FA5}">
                      <a16:colId xmlns:a16="http://schemas.microsoft.com/office/drawing/2014/main" val="2814172282"/>
                    </a:ext>
                  </a:extLst>
                </a:gridCol>
                <a:gridCol w="2845335">
                  <a:extLst>
                    <a:ext uri="{9D8B030D-6E8A-4147-A177-3AD203B41FA5}">
                      <a16:colId xmlns:a16="http://schemas.microsoft.com/office/drawing/2014/main" val="1061541699"/>
                    </a:ext>
                  </a:extLst>
                </a:gridCol>
                <a:gridCol w="813839">
                  <a:extLst>
                    <a:ext uri="{9D8B030D-6E8A-4147-A177-3AD203B41FA5}">
                      <a16:colId xmlns:a16="http://schemas.microsoft.com/office/drawing/2014/main" val="1433677245"/>
                    </a:ext>
                  </a:extLst>
                </a:gridCol>
                <a:gridCol w="1685096">
                  <a:extLst>
                    <a:ext uri="{9D8B030D-6E8A-4147-A177-3AD203B41FA5}">
                      <a16:colId xmlns:a16="http://schemas.microsoft.com/office/drawing/2014/main" val="1867576523"/>
                    </a:ext>
                  </a:extLst>
                </a:gridCol>
                <a:gridCol w="834783">
                  <a:extLst>
                    <a:ext uri="{9D8B030D-6E8A-4147-A177-3AD203B41FA5}">
                      <a16:colId xmlns:a16="http://schemas.microsoft.com/office/drawing/2014/main" val="3480869757"/>
                    </a:ext>
                  </a:extLst>
                </a:gridCol>
                <a:gridCol w="4347736">
                  <a:extLst>
                    <a:ext uri="{9D8B030D-6E8A-4147-A177-3AD203B41FA5}">
                      <a16:colId xmlns:a16="http://schemas.microsoft.com/office/drawing/2014/main" val="4067089463"/>
                    </a:ext>
                  </a:extLst>
                </a:gridCol>
              </a:tblGrid>
              <a:tr h="24284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Scénář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Výkon BS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Výkon UE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Separace BS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 err="1">
                          <a:effectLst/>
                        </a:rPr>
                        <a:t>Throughput</a:t>
                      </a:r>
                      <a:r>
                        <a:rPr lang="cs-CZ" sz="1400" kern="0" dirty="0">
                          <a:effectLst/>
                        </a:rPr>
                        <a:t> </a:t>
                      </a:r>
                      <a:r>
                        <a:rPr lang="cs-CZ" sz="1400" kern="0" dirty="0" err="1">
                          <a:effectLst/>
                        </a:rPr>
                        <a:t>loss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Poznámka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3265481356"/>
                  </a:ext>
                </a:extLst>
              </a:tr>
              <a:tr h="2091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1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63 dBm/100 MHz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23 dBm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14 km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3,5 %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Separace může být i nižší, podle konkrétních podmínek.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2852823232"/>
                  </a:ext>
                </a:extLst>
              </a:tr>
              <a:tr h="2091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2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63 dBm/100 MHz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23 dBm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9 km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6,3 %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 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593246687"/>
                  </a:ext>
                </a:extLst>
              </a:tr>
              <a:tr h="2091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3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53 dBm/100 MHz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23 dBm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3,7 km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5 %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 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3244745714"/>
                  </a:ext>
                </a:extLst>
              </a:tr>
              <a:tr h="1823982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4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53 </a:t>
                      </a:r>
                      <a:r>
                        <a:rPr lang="cs-CZ" sz="1400" kern="0" dirty="0" err="1">
                          <a:effectLst/>
                        </a:rPr>
                        <a:t>dBm</a:t>
                      </a:r>
                      <a:r>
                        <a:rPr lang="cs-CZ" sz="1400" kern="0" dirty="0">
                          <a:effectLst/>
                        </a:rPr>
                        <a:t>/100 MHz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i="1" kern="0" dirty="0">
                          <a:effectLst/>
                        </a:rPr>
                        <a:t>(výkon BS snížený o 10 dB)</a:t>
                      </a:r>
                      <a:endParaRPr lang="cs-CZ" sz="14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30 dBm (7 dBi)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2,2 km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5 %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VHODNÝ SCÉNÁŘ: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5G FWA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Podmínka -85 </a:t>
                      </a:r>
                      <a:r>
                        <a:rPr lang="cs-CZ" sz="1400" kern="0" dirty="0" err="1">
                          <a:effectLst/>
                        </a:rPr>
                        <a:t>dBm</a:t>
                      </a:r>
                      <a:r>
                        <a:rPr lang="cs-CZ" sz="1400" kern="0" dirty="0">
                          <a:effectLst/>
                        </a:rPr>
                        <a:t>/100 MHz: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kern="0" dirty="0">
                          <a:effectLst/>
                        </a:rPr>
                        <a:t>splněna zhruba cca na 1 až 2 km od BS (vliv zástavby, vegetace aj.), maximálně však na 7 km (FSPL, LOS).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kern="0" dirty="0">
                          <a:effectLst/>
                        </a:rPr>
                        <a:t>Pro UE/CPE cca na 0,2 km (FSPL).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2918222090"/>
                  </a:ext>
                </a:extLst>
              </a:tr>
              <a:tr h="1823982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5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b="1" kern="0" dirty="0">
                          <a:effectLst/>
                        </a:rPr>
                        <a:t>63 </a:t>
                      </a:r>
                      <a:r>
                        <a:rPr lang="cs-CZ" sz="1400" b="1" kern="0" dirty="0" err="1">
                          <a:effectLst/>
                        </a:rPr>
                        <a:t>dBm</a:t>
                      </a:r>
                      <a:r>
                        <a:rPr lang="cs-CZ" sz="1400" b="1" kern="0" dirty="0">
                          <a:effectLst/>
                        </a:rPr>
                        <a:t>/100 MHz</a:t>
                      </a:r>
                      <a:endParaRPr lang="cs-CZ" sz="1400" b="1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b="1" kern="0" dirty="0">
                          <a:effectLst/>
                        </a:rPr>
                        <a:t> </a:t>
                      </a:r>
                      <a:endParaRPr lang="cs-CZ" sz="1400" b="1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b="1" i="1" kern="0" dirty="0">
                          <a:effectLst/>
                        </a:rPr>
                        <a:t>(maximální požadovaný výkon BS)</a:t>
                      </a:r>
                      <a:endParaRPr lang="cs-CZ" sz="1400" b="1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b="1" kern="0" dirty="0">
                          <a:effectLst/>
                        </a:rPr>
                        <a:t>30 </a:t>
                      </a:r>
                      <a:r>
                        <a:rPr lang="cs-CZ" sz="1400" b="1" kern="0" dirty="0" err="1">
                          <a:effectLst/>
                        </a:rPr>
                        <a:t>dBm</a:t>
                      </a:r>
                      <a:r>
                        <a:rPr lang="cs-CZ" sz="1400" b="1" kern="0" dirty="0">
                          <a:effectLst/>
                        </a:rPr>
                        <a:t> (7 </a:t>
                      </a:r>
                      <a:r>
                        <a:rPr lang="cs-CZ" sz="1400" b="1" kern="0" dirty="0" err="1">
                          <a:effectLst/>
                        </a:rPr>
                        <a:t>dBi</a:t>
                      </a:r>
                      <a:r>
                        <a:rPr lang="cs-CZ" sz="1400" b="1" kern="0" dirty="0">
                          <a:effectLst/>
                        </a:rPr>
                        <a:t>)</a:t>
                      </a:r>
                      <a:endParaRPr lang="cs-CZ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b="1" kern="0" dirty="0">
                          <a:effectLst/>
                        </a:rPr>
                        <a:t>9 km</a:t>
                      </a:r>
                      <a:endParaRPr lang="cs-CZ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5 %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SCÉNÁŘ POŽADOVANÝ </a:t>
                      </a:r>
                      <a:r>
                        <a:rPr lang="cs-CZ" sz="1400" kern="0" dirty="0" err="1">
                          <a:effectLst/>
                        </a:rPr>
                        <a:t>MNOs</a:t>
                      </a:r>
                      <a:r>
                        <a:rPr lang="cs-CZ" sz="1400" kern="0" dirty="0">
                          <a:effectLst/>
                        </a:rPr>
                        <a:t>: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5G FWA (statické terminály):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Podmínka -85 </a:t>
                      </a:r>
                      <a:r>
                        <a:rPr lang="cs-CZ" sz="1400" kern="0" dirty="0" err="1">
                          <a:effectLst/>
                        </a:rPr>
                        <a:t>dBm</a:t>
                      </a:r>
                      <a:r>
                        <a:rPr lang="cs-CZ" sz="1400" kern="0" dirty="0">
                          <a:effectLst/>
                        </a:rPr>
                        <a:t>/100 MHz: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kern="0" dirty="0">
                          <a:effectLst/>
                        </a:rPr>
                        <a:t>splněna cca na 2 až 3 km od BS (vliv zástavby, vegetace aj.), maximálně však na ≈22 km (FSPL, LOS).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kern="0" dirty="0">
                          <a:effectLst/>
                        </a:rPr>
                        <a:t>Pro UE/CPE cca na 0,2 km (FSPL).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2802077243"/>
                  </a:ext>
                </a:extLst>
              </a:tr>
              <a:tr h="7150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6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Doplňkově: dtto jako 5, ale koexistence 2 </a:t>
                      </a:r>
                      <a:r>
                        <a:rPr lang="cs-CZ" sz="1400" u="none" kern="0" dirty="0">
                          <a:solidFill>
                            <a:srgbClr val="FF0000"/>
                          </a:solidFill>
                          <a:effectLst/>
                        </a:rPr>
                        <a:t>synchronizovaných</a:t>
                      </a:r>
                      <a:r>
                        <a:rPr lang="cs-CZ" sz="1400" kern="0" dirty="0">
                          <a:effectLst/>
                        </a:rPr>
                        <a:t> </a:t>
                      </a:r>
                      <a:r>
                        <a:rPr lang="cs-CZ" sz="1400" kern="0" dirty="0" err="1">
                          <a:effectLst/>
                        </a:rPr>
                        <a:t>makrobuněk</a:t>
                      </a:r>
                      <a:r>
                        <a:rPr lang="cs-CZ" sz="1400" kern="0" dirty="0">
                          <a:effectLst/>
                        </a:rPr>
                        <a:t> 5G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 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3 až 5 km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Separace se tedy zkracuje cca 2× až 3×.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>
                          <a:effectLst/>
                        </a:rPr>
                        <a:t>5 %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58" marR="24858" marT="0" marB="0"/>
                </a:tc>
                <a:extLst>
                  <a:ext uri="{0D108BD9-81ED-4DB2-BD59-A6C34878D82A}">
                    <a16:rowId xmlns:a16="http://schemas.microsoft.com/office/drawing/2014/main" val="78312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59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6AE88-FC2F-3394-7534-229E5DEF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95F969-6691-0036-BCDA-B89BB70BC044}"/>
              </a:ext>
            </a:extLst>
          </p:cNvPr>
          <p:cNvSpPr txBox="1"/>
          <p:nvPr/>
        </p:nvSpPr>
        <p:spPr>
          <a:xfrm>
            <a:off x="704782" y="599150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Koexistence </a:t>
            </a:r>
            <a:r>
              <a:rPr lang="cs-CZ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makrobuňky</a:t>
            </a:r>
            <a:r>
              <a:rPr lang="cs-CZ" sz="3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5G sítě a kampusové (průmyslové) 5G, s různými konfiguracemi TDD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46432-5DAD-4AED-3DEA-7196C569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200" y="6300000"/>
            <a:ext cx="2743200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CF5A12E-3DFE-4C3E-9036-7893F29C52C1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7F57E5-3F48-7C8B-B88F-E3B49D889488}"/>
              </a:ext>
            </a:extLst>
          </p:cNvPr>
          <p:cNvSpPr txBox="1"/>
          <p:nvPr/>
        </p:nvSpPr>
        <p:spPr>
          <a:xfrm>
            <a:off x="704782" y="2193596"/>
            <a:ext cx="9245278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Typická separace: ~ 3 až 10 km podle scénáře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Separace závisí na mnoha faktorech (výkon, směrovost antén, synchronizace TDD, útlum šířením /</a:t>
            </a:r>
            <a:r>
              <a:rPr lang="cs-CZ" sz="19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clutter</a:t>
            </a:r>
            <a:r>
              <a:rPr lang="cs-CZ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multipath</a:t>
            </a:r>
            <a:r>
              <a:rPr lang="cs-CZ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apod./, spektrální vlastnosti vysílače – např. ACLR a emisní maska, limity pro rušení C/I či propustnost, geometrie sítě a další).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Výpočty pouze s FSPL vedou k příliš konzervativním výsledkům.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Synchronizace výrazně zlepšuje koexistenci.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EAADAD1-DC33-DA6E-BA1B-737341FD7350}"/>
              </a:ext>
            </a:extLst>
          </p:cNvPr>
          <p:cNvSpPr txBox="1"/>
          <p:nvPr/>
        </p:nvSpPr>
        <p:spPr>
          <a:xfrm>
            <a:off x="2305097" y="5473507"/>
            <a:ext cx="7948483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uvedené simulace jsou uvedeny pro demonstrativní účely a neukazují konkrétní výsledek koordinace na základě konkrétní žádosti o kmitočty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52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27878-7249-41F4-8CBC-B5C81373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</a:t>
            </a:r>
            <a:br>
              <a:rPr lang="cs-CZ"/>
            </a:br>
            <a:r>
              <a:rPr lang="cs-CZ"/>
              <a:t>za pozornost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8819B76-FCCF-20DD-93BA-079BCCC6451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92913" y="4244975"/>
            <a:ext cx="5399087" cy="1970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5"/>
                </a:solidFill>
              </a:rPr>
              <a:t>Pavel Šístek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5"/>
                </a:solidFill>
              </a:rPr>
              <a:t>pavel.sistek@ctu.gov.cz 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8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EDD85-6CBB-F2FC-2993-5C28BDBC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3335773-1C00-6C01-CB19-06C146CC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Témata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23B79391-F41E-06ED-8621-62DECD06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400" y="1298864"/>
            <a:ext cx="9900000" cy="4821136"/>
          </a:xfrm>
        </p:spPr>
        <p:txBody>
          <a:bodyPr spcCol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Pásmo 26 GHz pro 5G a FWA</a:t>
            </a:r>
          </a:p>
          <a:p>
            <a:pPr marL="756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Regulační rámec a podmínky využití (ČTÚ)</a:t>
            </a:r>
          </a:p>
          <a:p>
            <a:pPr marL="756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FWA a mobilní 5G sítě – technické podmínky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Expozice elektromagnetickému poli (EMP)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Šíření signálu a praktické aspekty nasazení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Koexistence sítí a otázky interference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Shrnutí a další postup ve využití pásma</a:t>
            </a:r>
            <a:endParaRPr lang="en-GB" sz="2000" dirty="0">
              <a:solidFill>
                <a:schemeClr val="bg1"/>
              </a:solidFill>
            </a:endParaRPr>
          </a:p>
          <a:p>
            <a:pPr marL="0" lvl="2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</a:pPr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 indent="-504000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</a:pP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D7553-F8E2-63B7-185A-94C55CA29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D17EED4-CBD3-E9FF-8900-E7ED753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26 GHz pro 5G, FWA</a:t>
            </a:r>
          </a:p>
        </p:txBody>
      </p:sp>
      <p:sp>
        <p:nvSpPr>
          <p:cNvPr id="4" name="Zástupný symbol pro obsah 6">
            <a:extLst>
              <a:ext uri="{FF2B5EF4-FFF2-40B4-BE49-F238E27FC236}">
                <a16:creationId xmlns:a16="http://schemas.microsoft.com/office/drawing/2014/main" id="{40D45728-A2A4-5061-A8F9-07A64AC9E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3944" y="3676651"/>
            <a:ext cx="9150055" cy="2413000"/>
          </a:xfrm>
        </p:spPr>
        <p:txBody>
          <a:bodyPr>
            <a:normAutofit/>
          </a:bodyPr>
          <a:lstStyle/>
          <a:p>
            <a:pPr marL="0" lvl="2"/>
            <a:r>
              <a:rPr lang="en-GB" sz="2400" dirty="0">
                <a:solidFill>
                  <a:schemeClr val="tx1"/>
                </a:solidFill>
              </a:rPr>
              <a:t>P</a:t>
            </a:r>
            <a:r>
              <a:rPr lang="cs-CZ" sz="2400" dirty="0" err="1">
                <a:solidFill>
                  <a:schemeClr val="tx1"/>
                </a:solidFill>
              </a:rPr>
              <a:t>ásmo</a:t>
            </a:r>
            <a:r>
              <a:rPr lang="cs-CZ" sz="2400" dirty="0">
                <a:solidFill>
                  <a:schemeClr val="tx1"/>
                </a:solidFill>
              </a:rPr>
              <a:t> pro „kohokoliv“. K okamžitému využití je 1250 MHz.</a:t>
            </a:r>
          </a:p>
          <a:p>
            <a:pPr marL="0" lvl="2"/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V</a:t>
            </a:r>
            <a:r>
              <a:rPr lang="en-GB" sz="2400" dirty="0" err="1">
                <a:solidFill>
                  <a:schemeClr val="tx1"/>
                </a:solidFill>
              </a:rPr>
              <a:t>elká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příležitost</a:t>
            </a:r>
            <a:r>
              <a:rPr lang="en-GB" sz="2400" dirty="0">
                <a:solidFill>
                  <a:schemeClr val="tx1"/>
                </a:solidFill>
              </a:rPr>
              <a:t> pro </a:t>
            </a:r>
            <a:r>
              <a:rPr lang="en-GB" sz="2400" dirty="0" err="1">
                <a:solidFill>
                  <a:schemeClr val="tx1"/>
                </a:solidFill>
              </a:rPr>
              <a:t>lokální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hráče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rychlé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nasazení</a:t>
            </a:r>
            <a:r>
              <a:rPr lang="en-GB" sz="2400" dirty="0">
                <a:solidFill>
                  <a:schemeClr val="tx1"/>
                </a:solidFill>
              </a:rPr>
              <a:t> bez aukce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462529F5-E755-04ED-4AFD-EA6528392BF4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300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5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57AA7-0774-A7E0-4D50-616D126D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E91FA-1864-82E5-85A5-A5269187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podmínky ve 24,25–27,5 GHz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C31C9-A94F-4BFC-F0E2-4C4317BD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00" y="1465989"/>
            <a:ext cx="9740700" cy="39260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Pásmo pro zemské systémy bezdrátových širokopásmových služeb (</a:t>
            </a:r>
            <a:r>
              <a:rPr lang="cs-CZ" b="1" dirty="0">
                <a:solidFill>
                  <a:schemeClr val="tx2"/>
                </a:solidFill>
              </a:rPr>
              <a:t>MFCN</a:t>
            </a:r>
            <a:r>
              <a:rPr lang="cs-CZ" dirty="0">
                <a:solidFill>
                  <a:schemeClr val="tx2"/>
                </a:solidFill>
              </a:rPr>
              <a:t>) → zahrnuje FWA i mobilní/5G sítě (</a:t>
            </a:r>
            <a:r>
              <a:rPr lang="cs-CZ" i="1" dirty="0">
                <a:solidFill>
                  <a:schemeClr val="tx2"/>
                </a:solidFill>
              </a:rPr>
              <a:t>předpoklad od 1. 7. 2026</a:t>
            </a:r>
            <a:r>
              <a:rPr lang="cs-CZ" dirty="0">
                <a:solidFill>
                  <a:schemeClr val="tx2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Využití nevýhradní, na základě </a:t>
            </a:r>
            <a:r>
              <a:rPr lang="cs-CZ" b="1" dirty="0">
                <a:solidFill>
                  <a:schemeClr val="tx2"/>
                </a:solidFill>
              </a:rPr>
              <a:t>individuálních oprávnění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FWA</a:t>
            </a:r>
            <a:r>
              <a:rPr lang="cs-CZ" dirty="0">
                <a:solidFill>
                  <a:schemeClr val="tx2"/>
                </a:solidFill>
              </a:rPr>
              <a:t>: lokální, směrové, pevné terminály, nižší výkon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5G</a:t>
            </a:r>
            <a:r>
              <a:rPr lang="cs-CZ" dirty="0">
                <a:solidFill>
                  <a:schemeClr val="tx2"/>
                </a:solidFill>
              </a:rPr>
              <a:t>: pohyblivé terminály (nebo pevné, tj. 5G FWA), povinná synchronizace venku, vyšší výkon, makro + kampusové scénáře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Zpřístupnění informací </a:t>
            </a:r>
            <a:r>
              <a:rPr lang="cs-CZ" dirty="0">
                <a:solidFill>
                  <a:schemeClr val="tx2"/>
                </a:solidFill>
              </a:rPr>
              <a:t>o využití spektra (samoregulace), v určitých úsecích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Záměr</a:t>
            </a:r>
            <a:r>
              <a:rPr lang="cs-CZ" dirty="0">
                <a:solidFill>
                  <a:schemeClr val="tx2"/>
                </a:solidFill>
              </a:rPr>
              <a:t>: do budoucna (po 2031/2032) vytvořit ucelené spektrum až 2400 MHz pro celoplošné mobilní sítě v pásmu 25,1–27,5 GHz  (budoucí veřejná konzultace)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67C415-883D-A28B-4BE2-9687DAB4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296D60-80A0-CCAB-9E3A-78B301A449E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0" y="5241309"/>
            <a:ext cx="10028872" cy="60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47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D58E-FD9B-F442-32A9-59B5F0DA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64427-C329-5E29-45D3-93E61AF2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/ 5G sítě (IMT, pohyblivé terminály)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60D29-98F2-7C8D-8851-260D68C0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916" y="1423201"/>
            <a:ext cx="5158028" cy="48767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Kmitočtový úsek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26,5–27,3 GHz (ucelené pásmo)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Kanálové šířky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100 MHz nebo 200 MHz; max. 400 MHz na jedno oprávnění; zarovnání od 26,5 GHz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Výkonové limity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Základnové stanice (venkovní): 63 </a:t>
            </a:r>
            <a:r>
              <a:rPr lang="cs-CZ" dirty="0" err="1">
                <a:solidFill>
                  <a:schemeClr val="tx2"/>
                </a:solidFill>
              </a:rPr>
              <a:t>dBm</a:t>
            </a:r>
            <a:r>
              <a:rPr lang="cs-CZ" dirty="0">
                <a:solidFill>
                  <a:schemeClr val="tx2"/>
                </a:solidFill>
              </a:rPr>
              <a:t> / 100 MHz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Uživatelské terminály: směrem mimo provozní oblast max. 23 </a:t>
            </a:r>
            <a:r>
              <a:rPr lang="cs-CZ" dirty="0" err="1">
                <a:solidFill>
                  <a:schemeClr val="tx2"/>
                </a:solidFill>
              </a:rPr>
              <a:t>dBm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e.i.r.p</a:t>
            </a:r>
            <a:r>
              <a:rPr lang="cs-CZ" dirty="0">
                <a:solidFill>
                  <a:schemeClr val="tx2"/>
                </a:solidFill>
              </a:rPr>
              <a:t>. (</a:t>
            </a:r>
            <a:r>
              <a:rPr lang="cs-CZ" dirty="0" err="1">
                <a:solidFill>
                  <a:schemeClr val="tx2"/>
                </a:solidFill>
              </a:rPr>
              <a:t>Class</a:t>
            </a:r>
            <a:r>
              <a:rPr lang="cs-CZ" dirty="0">
                <a:solidFill>
                  <a:schemeClr val="tx2"/>
                </a:solidFill>
              </a:rPr>
              <a:t> 3)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Antény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Hlavní vyzařovací lalok: pod horizont; výjimka pouze na základě odůvodněného povolení ČTÚ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FA693B-86A9-439B-F126-29B42B1A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86AB381-7E3F-5B25-2FAB-D29AF1D8A64F}"/>
              </a:ext>
            </a:extLst>
          </p:cNvPr>
          <p:cNvSpPr txBox="1">
            <a:spLocks/>
          </p:cNvSpPr>
          <p:nvPr/>
        </p:nvSpPr>
        <p:spPr>
          <a:xfrm>
            <a:off x="6478802" y="1423201"/>
            <a:ext cx="5158028" cy="4876799"/>
          </a:xfrm>
          <a:prstGeom prst="rect">
            <a:avLst/>
          </a:prstGeom>
        </p:spPr>
        <p:txBody>
          <a:bodyPr vert="horz" lIns="0" tIns="0" rIns="0" bIns="0" numCol="1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Synchronizace (TDD)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DDDSU, </a:t>
            </a:r>
            <a:r>
              <a:rPr lang="cs-CZ" dirty="0" err="1">
                <a:solidFill>
                  <a:schemeClr val="tx2"/>
                </a:solidFill>
              </a:rPr>
              <a:t>special</a:t>
            </a:r>
            <a:r>
              <a:rPr lang="cs-CZ" dirty="0">
                <a:solidFill>
                  <a:schemeClr val="tx2"/>
                </a:solidFill>
              </a:rPr>
              <a:t> slot 8D : 4G : 2U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Kampusové / lokální sítě: </a:t>
            </a:r>
            <a:r>
              <a:rPr lang="cs-CZ" dirty="0">
                <a:solidFill>
                  <a:srgbClr val="FF0000"/>
                </a:solidFill>
              </a:rPr>
              <a:t>možnost vlastní konfigurace</a:t>
            </a:r>
            <a:r>
              <a:rPr lang="cs-CZ" dirty="0">
                <a:solidFill>
                  <a:schemeClr val="tx2"/>
                </a:solidFill>
              </a:rPr>
              <a:t>, pokud nedochází k rušení.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V případě konfliktu sítí: první držitel IO určuje rámec, ostatní se přizpůsobí.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Provozní oblast a ochrana hranic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Provozní oblast = −85 </a:t>
            </a:r>
            <a:r>
              <a:rPr lang="cs-CZ" dirty="0" err="1">
                <a:solidFill>
                  <a:schemeClr val="tx2"/>
                </a:solidFill>
              </a:rPr>
              <a:t>dBm</a:t>
            </a:r>
            <a:r>
              <a:rPr lang="cs-CZ" dirty="0">
                <a:solidFill>
                  <a:schemeClr val="tx2"/>
                </a:solidFill>
              </a:rPr>
              <a:t>/100 MHz</a:t>
            </a:r>
            <a:r>
              <a:rPr lang="en-US" dirty="0">
                <a:solidFill>
                  <a:schemeClr val="tx2"/>
                </a:solidFill>
              </a:rPr>
              <a:t> @</a:t>
            </a:r>
            <a:r>
              <a:rPr lang="cs-CZ" dirty="0">
                <a:solidFill>
                  <a:schemeClr val="tx2"/>
                </a:solidFill>
              </a:rPr>
              <a:t>3 m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Vnitřní sítě (kampusy, průmysl)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Více přístupových bodů v budově (BEL ≥ 30 dB) považováno za jednu základnovou stanici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9A0B-09B7-FC17-E632-EB870C47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0ED7E-0DAE-FD2F-B682-356599EA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FWA: 250 MHz </a:t>
            </a:r>
            <a:r>
              <a:rPr lang="en-US" dirty="0"/>
              <a:t>+</a:t>
            </a:r>
            <a:r>
              <a:rPr lang="cs-CZ" dirty="0"/>
              <a:t> 200 </a:t>
            </a:r>
            <a:r>
              <a:rPr lang="en-US" dirty="0"/>
              <a:t>M</a:t>
            </a:r>
            <a:r>
              <a:rPr lang="cs-CZ" dirty="0"/>
              <a:t>Hz </a:t>
            </a:r>
            <a:r>
              <a:rPr lang="cs-CZ" b="0" dirty="0"/>
              <a:t>(</a:t>
            </a:r>
            <a:r>
              <a:rPr lang="en-US" b="0" dirty="0"/>
              <a:t>+</a:t>
            </a:r>
            <a:r>
              <a:rPr lang="cs-CZ" b="0" dirty="0"/>
              <a:t> 600 MHz sdíleně)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5E7CA-3FB3-D745-E10F-1637EAF6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916" y="1423201"/>
            <a:ext cx="5223342" cy="48767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Úseky</a:t>
            </a: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24,25–25,1 GHz (trvale, přičemž nad 24,5 GHz sdíleně s MW spoji) a 27,3–27,5 GHz (do 31. 12. 2031)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Kanálové šířky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násobky 50 MHz, nad 24,3 GHz přednostně ≥ 100 MHz, kanály zarovnány na rastru od 24,25 GHz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Výkony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max. </a:t>
            </a:r>
            <a:r>
              <a:rPr lang="cs-CZ" dirty="0" err="1">
                <a:solidFill>
                  <a:schemeClr val="tx2"/>
                </a:solidFill>
              </a:rPr>
              <a:t>e.i.r.p</a:t>
            </a:r>
            <a:r>
              <a:rPr lang="cs-CZ" dirty="0">
                <a:solidFill>
                  <a:schemeClr val="tx2"/>
                </a:solidFill>
              </a:rPr>
              <a:t>. (BS + venkovní CPE): 55 </a:t>
            </a:r>
            <a:r>
              <a:rPr lang="cs-CZ" dirty="0" err="1">
                <a:solidFill>
                  <a:schemeClr val="tx2"/>
                </a:solidFill>
              </a:rPr>
              <a:t>dBm</a:t>
            </a:r>
            <a:r>
              <a:rPr lang="cs-CZ" dirty="0">
                <a:solidFill>
                  <a:schemeClr val="tx2"/>
                </a:solidFill>
              </a:rPr>
              <a:t> / 100 MHz, CPE zisk ≥ 33 </a:t>
            </a:r>
            <a:r>
              <a:rPr lang="cs-CZ" dirty="0" err="1">
                <a:solidFill>
                  <a:schemeClr val="tx2"/>
                </a:solidFill>
              </a:rPr>
              <a:t>dBi</a:t>
            </a:r>
            <a:r>
              <a:rPr lang="cs-CZ" dirty="0">
                <a:solidFill>
                  <a:schemeClr val="tx2"/>
                </a:solidFill>
              </a:rPr>
              <a:t>, povinnost ATPC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C63AAA-23ED-57DF-EF9F-CC2B3578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AD5BFA-E082-BC82-3442-DD2FBC806867}"/>
              </a:ext>
            </a:extLst>
          </p:cNvPr>
          <p:cNvSpPr txBox="1">
            <a:spLocks/>
          </p:cNvSpPr>
          <p:nvPr/>
        </p:nvSpPr>
        <p:spPr>
          <a:xfrm>
            <a:off x="6143529" y="1423201"/>
            <a:ext cx="5223342" cy="4876799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0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Synchronizace (TDD)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povinná časová synchronizace ve městech &gt; 50 000 obyvatel (24,25–25,1 GHz), mimo ně od 1. 1. 2028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rgbClr val="FF0000"/>
                </a:solidFill>
              </a:rPr>
              <a:t>Konkrétní sekvence slotů není předepsána </a:t>
            </a:r>
            <a:r>
              <a:rPr lang="cs-CZ" dirty="0">
                <a:solidFill>
                  <a:schemeClr val="tx2"/>
                </a:solidFill>
              </a:rPr>
              <a:t>→ povinnost kompatibility se stávajícími sítěmi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Provozní oblast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definována hranicí, kde je −85 </a:t>
            </a:r>
            <a:r>
              <a:rPr lang="cs-CZ" dirty="0" err="1">
                <a:solidFill>
                  <a:schemeClr val="tx2"/>
                </a:solidFill>
              </a:rPr>
              <a:t>dBm</a:t>
            </a:r>
            <a:r>
              <a:rPr lang="cs-CZ" dirty="0">
                <a:solidFill>
                  <a:schemeClr val="tx2"/>
                </a:solidFill>
              </a:rPr>
              <a:t>/100 MHz</a:t>
            </a:r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cs-CZ" dirty="0">
                <a:solidFill>
                  <a:schemeClr val="tx2"/>
                </a:solidFill>
              </a:rPr>
              <a:t>3 m; max. poloměr ve městech &gt; 50 000 obyvatel: 6 km</a:t>
            </a:r>
          </a:p>
        </p:txBody>
      </p:sp>
    </p:spTree>
    <p:extLst>
      <p:ext uri="{BB962C8B-B14F-4D97-AF65-F5344CB8AC3E}">
        <p14:creationId xmlns:p14="http://schemas.microsoft.com/office/powerpoint/2010/main" val="30048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4856-8334-5D7E-858A-259E09BC2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D880F-C0A0-35CF-3431-98A4E6D3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postup ve 26 GHz a související otázky</a:t>
            </a:r>
            <a:endParaRPr lang="cs-CZ" sz="2400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CF38F-51E1-3944-07D1-6D452BC0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6503"/>
            <a:ext cx="6432955" cy="39260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ČTÚ, po otevření pásma, </a:t>
            </a:r>
            <a:r>
              <a:rPr lang="cs-CZ" dirty="0">
                <a:solidFill>
                  <a:schemeClr val="accent2"/>
                </a:solidFill>
              </a:rPr>
              <a:t>předpokládá další aktualizaci PVRS-2 </a:t>
            </a:r>
            <a:r>
              <a:rPr lang="cs-CZ" dirty="0">
                <a:solidFill>
                  <a:schemeClr val="tx2"/>
                </a:solidFill>
              </a:rPr>
              <a:t>(podmínky pro MW spoje, zohlednění zkušeností apod.).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Získání zkušeností s rozvojem sítí a potenciálem pro 5G</a:t>
            </a:r>
          </a:p>
          <a:p>
            <a:pPr marL="846900" lvl="1" indent="-3429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Je nutné pro účely IMT vyklidit všechny MW spoje, nebo je ve hře nějaká forma </a:t>
            </a:r>
            <a:r>
              <a:rPr lang="cs-CZ" dirty="0">
                <a:solidFill>
                  <a:schemeClr val="accent2"/>
                </a:solidFill>
              </a:rPr>
              <a:t>sdílení</a:t>
            </a:r>
            <a:r>
              <a:rPr lang="cs-CZ" dirty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Osvojení efektivní koordinace sítí (ČTÚ).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54D7D3-BEC3-7A2B-B07E-A3ACAFB7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0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09CDC-0AC0-AE48-A141-89B91E06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5B0CE71-AD82-63A1-A049-1FFA4B4F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Expozice EMP ve 26 GHz</a:t>
            </a:r>
          </a:p>
        </p:txBody>
      </p:sp>
      <p:sp>
        <p:nvSpPr>
          <p:cNvPr id="4" name="Zástupný symbol pro obsah 6">
            <a:extLst>
              <a:ext uri="{FF2B5EF4-FFF2-40B4-BE49-F238E27FC236}">
                <a16:creationId xmlns:a16="http://schemas.microsoft.com/office/drawing/2014/main" id="{5202DBEB-2370-6277-4707-ACA14CC51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6514" y="3676651"/>
            <a:ext cx="8537486" cy="2413000"/>
          </a:xfrm>
        </p:spPr>
        <p:txBody>
          <a:bodyPr>
            <a:normAutofit/>
          </a:bodyPr>
          <a:lstStyle/>
          <a:p>
            <a:pPr marL="0" lvl="2"/>
            <a:r>
              <a:rPr lang="cs-CZ" sz="2400" dirty="0">
                <a:solidFill>
                  <a:schemeClr val="tx1"/>
                </a:solidFill>
              </a:rPr>
              <a:t>Veřejná konzultace iniciovala širší diskusi k vysvětlení otázek ochrany zdraví.</a:t>
            </a:r>
          </a:p>
          <a:p>
            <a:pPr marL="0" lvl="2"/>
            <a:r>
              <a:rPr lang="cs-CZ" sz="2400" dirty="0">
                <a:solidFill>
                  <a:schemeClr val="tx1"/>
                </a:solidFill>
              </a:rPr>
              <a:t>ČTÚ: </a:t>
            </a:r>
            <a:r>
              <a:rPr lang="cs-CZ" sz="2400" dirty="0">
                <a:solidFill>
                  <a:schemeClr val="tx1"/>
                </a:solidFill>
                <a:hlinkClick r:id="rId2"/>
              </a:rPr>
              <a:t>https://ctu.gov.cz/5G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460DAD41-502E-9127-97F1-138C43F3BF68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300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8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34BF8-D543-A704-298F-93B70F1C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F5F17-28FD-7402-FFD5-3DCCA039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 nemá karcinogenní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52D8B-14E2-F6F3-432C-E38B44B1A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86" y="1690688"/>
            <a:ext cx="7520914" cy="436176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Energie fotonu: ≈ 1×10⁻⁴ eV (= hluboko pod energií potřebnou k ionizaci)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Ionizace tedy nepřichází v úvahu, dochází </a:t>
            </a:r>
            <a:r>
              <a:rPr lang="cs-CZ" b="1" dirty="0">
                <a:solidFill>
                  <a:schemeClr val="tx2"/>
                </a:solidFill>
              </a:rPr>
              <a:t>pouze k tepelnému účinku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Hloubka vniku do tkáně : penetrace jen ≈ 0,5–2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Energie se absorbuje hlavně v kůži (</a:t>
            </a:r>
            <a:r>
              <a:rPr lang="cs-CZ" b="1" dirty="0">
                <a:solidFill>
                  <a:schemeClr val="tx2"/>
                </a:solidFill>
              </a:rPr>
              <a:t>povrchová expozice</a:t>
            </a:r>
            <a:r>
              <a:rPr lang="cs-CZ" dirty="0">
                <a:solidFill>
                  <a:schemeClr val="tx2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Limity ICNIRP (</a:t>
            </a:r>
            <a:r>
              <a:rPr lang="cs-CZ" dirty="0" err="1">
                <a:solidFill>
                  <a:schemeClr val="tx2"/>
                </a:solidFill>
              </a:rPr>
              <a:t>general</a:t>
            </a:r>
            <a:r>
              <a:rPr lang="cs-CZ" dirty="0">
                <a:solidFill>
                  <a:schemeClr val="tx2"/>
                </a:solidFill>
              </a:rPr>
              <a:t> public; převzato do nařízení vlády č. 291/2015 Sb., o ochraně zdraví před neionizujícím zářením):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26 GHz: max. </a:t>
            </a:r>
            <a:r>
              <a:rPr lang="cs-CZ" sz="2100" dirty="0">
                <a:solidFill>
                  <a:schemeClr val="tx2"/>
                </a:solidFill>
              </a:rPr>
              <a:t>hustota</a:t>
            </a:r>
            <a:r>
              <a:rPr lang="cs-CZ" dirty="0">
                <a:solidFill>
                  <a:schemeClr val="tx2"/>
                </a:solidFill>
              </a:rPr>
              <a:t> výkonu: 10 W/m²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Limity</a:t>
            </a:r>
            <a:r>
              <a:rPr lang="cs-CZ" dirty="0">
                <a:solidFill>
                  <a:schemeClr val="tx2"/>
                </a:solidFill>
              </a:rPr>
              <a:t> jsou stanoveny </a:t>
            </a:r>
            <a:r>
              <a:rPr lang="cs-CZ" b="1" dirty="0">
                <a:solidFill>
                  <a:schemeClr val="tx2"/>
                </a:solidFill>
              </a:rPr>
              <a:t>s velkou bezpečnostní rezervou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66E4AE-4012-E261-7A78-D1A7FB39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5918E2-8802-B90C-F2D7-361F1125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286" y="2340429"/>
            <a:ext cx="2956049" cy="3119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0621705"/>
      </p:ext>
    </p:extLst>
  </p:cSld>
  <p:clrMapOvr>
    <a:masterClrMapping/>
  </p:clrMapOvr>
</p:sld>
</file>

<file path=ppt/theme/theme1.xml><?xml version="1.0" encoding="utf-8"?>
<a:theme xmlns:a="http://schemas.openxmlformats.org/drawingml/2006/main" name="JVS PPT Dark">
  <a:themeElements>
    <a:clrScheme name="JVS barvy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VS PPS Light">
  <a:themeElements>
    <a:clrScheme name="JVS UOSS 1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0961a-01f8-4a31-97df-cc737852abde">
      <Terms xmlns="http://schemas.microsoft.com/office/infopath/2007/PartnerControls"/>
    </lcf76f155ced4ddcb4097134ff3c332f>
    <TaxCatchAll xmlns="d6be7263-8cf3-404f-8f3a-9141da0747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3E2BC182952C44BBAFAEC6093676C6" ma:contentTypeVersion="12" ma:contentTypeDescription="Vytvoří nový dokument" ma:contentTypeScope="" ma:versionID="3ddea503870e84819258640eb5669f46">
  <xsd:schema xmlns:xsd="http://www.w3.org/2001/XMLSchema" xmlns:xs="http://www.w3.org/2001/XMLSchema" xmlns:p="http://schemas.microsoft.com/office/2006/metadata/properties" xmlns:ns2="bb50961a-01f8-4a31-97df-cc737852abde" xmlns:ns3="d6be7263-8cf3-404f-8f3a-9141da07474e" targetNamespace="http://schemas.microsoft.com/office/2006/metadata/properties" ma:root="true" ma:fieldsID="6e55fb1ba409993c0220d5cba3eec132" ns2:_="" ns3:_="">
    <xsd:import namespace="bb50961a-01f8-4a31-97df-cc737852abde"/>
    <xsd:import namespace="d6be7263-8cf3-404f-8f3a-9141da074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0961a-01f8-4a31-97df-cc737852a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35b4d26-ba4a-4603-bec3-cd1f9d645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e7263-8cf3-404f-8f3a-9141da07474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4821d86-a3c4-455e-8098-3dac7fa18c69}" ma:internalName="TaxCatchAll" ma:showField="CatchAllData" ma:web="d6be7263-8cf3-404f-8f3a-9141da07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9C120-5274-443A-93A6-139E5591E124}">
  <ds:schemaRefs>
    <ds:schemaRef ds:uri="http://schemas.microsoft.com/office/2006/metadata/properties"/>
    <ds:schemaRef ds:uri="http://schemas.microsoft.com/office/infopath/2007/PartnerControls"/>
    <ds:schemaRef ds:uri="bb50961a-01f8-4a31-97df-cc737852abde"/>
    <ds:schemaRef ds:uri="d6be7263-8cf3-404f-8f3a-9141da07474e"/>
  </ds:schemaRefs>
</ds:datastoreItem>
</file>

<file path=customXml/itemProps2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9B7E5F-DA52-429F-B92F-5D2486211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0961a-01f8-4a31-97df-cc737852abde"/>
    <ds:schemaRef ds:uri="d6be7263-8cf3-404f-8f3a-9141da074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13962</TotalTime>
  <Words>1330</Words>
  <Application>Microsoft Office PowerPoint</Application>
  <PresentationFormat>Širokoúhlá obrazovka</PresentationFormat>
  <Paragraphs>183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Aptos</vt:lpstr>
      <vt:lpstr>Aptos Narrow</vt:lpstr>
      <vt:lpstr>Arial</vt:lpstr>
      <vt:lpstr>Symbol</vt:lpstr>
      <vt:lpstr>Wingdings</vt:lpstr>
      <vt:lpstr>JVS PPT Dark</vt:lpstr>
      <vt:lpstr>JVS PPS Light</vt:lpstr>
      <vt:lpstr>Pásmo 26 GHz  </vt:lpstr>
      <vt:lpstr>Témata</vt:lpstr>
      <vt:lpstr>26 GHz pro 5G, FWA</vt:lpstr>
      <vt:lpstr>Společné podmínky ve 24,25–27,5 GHz </vt:lpstr>
      <vt:lpstr>Mobilní / 5G sítě (IMT, pohyblivé terminály)</vt:lpstr>
      <vt:lpstr>FWA: 250 MHz + 200 MHz (+ 600 MHz sdíleně)</vt:lpstr>
      <vt:lpstr>Další postup ve 26 GHz a související otázky</vt:lpstr>
      <vt:lpstr>Expozice EMP ve 26 GHz</vt:lpstr>
      <vt:lpstr>Neionizující záření nemá karcinogenní účinky</vt:lpstr>
      <vt:lpstr>Krátkodobá pulzní expozice</vt:lpstr>
      <vt:lpstr>26 GHz: vícecestné šíření, vzájemná koexistence sítí</vt:lpstr>
      <vt:lpstr>Technická hlediska šíření ve 26 GHz</vt:lpstr>
      <vt:lpstr>Prezentace aplikace PowerPoint</vt:lpstr>
      <vt:lpstr>Koexistence (dvou) 5G sítí</vt:lpstr>
      <vt:lpstr>Prezentace aplikace PowerPoint</vt:lpstr>
      <vt:lpstr>Prezentace aplikace PowerPoint</vt:lpstr>
      <vt:lpstr>Děkuji za pozornost</vt:lpstr>
    </vt:vector>
  </TitlesOfParts>
  <Manager/>
  <Company>Jednotný vizuální styl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Karel Drašnar</dc:creator>
  <cp:keywords/>
  <dc:description/>
  <cp:lastModifiedBy>Pavel Šístek</cp:lastModifiedBy>
  <cp:revision>253</cp:revision>
  <cp:lastPrinted>2025-10-24T08:31:40Z</cp:lastPrinted>
  <dcterms:created xsi:type="dcterms:W3CDTF">2025-01-29T13:36:29Z</dcterms:created>
  <dcterms:modified xsi:type="dcterms:W3CDTF">2026-05-20T10:10:40Z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0x010100353E2BC182952C44BBAFAEC6093676C6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</Properties>
</file>