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slideLayouts/slideLayout1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  <p:sldMasterId id="2147483674" r:id="rId2"/>
    <p:sldMasterId id="2147483662" r:id="rId3"/>
    <p:sldMasterId id="2147483664" r:id="rId4"/>
  </p:sldMasterIdLst>
  <p:notesMasterIdLst>
    <p:notesMasterId r:id="rId31"/>
  </p:notesMasterIdLst>
  <p:handoutMasterIdLst>
    <p:handoutMasterId r:id="rId32"/>
  </p:handoutMasterIdLst>
  <p:sldIdLst>
    <p:sldId id="256" r:id="rId5"/>
    <p:sldId id="281" r:id="rId6"/>
    <p:sldId id="258" r:id="rId7"/>
    <p:sldId id="259" r:id="rId8"/>
    <p:sldId id="263" r:id="rId9"/>
    <p:sldId id="292" r:id="rId10"/>
    <p:sldId id="288" r:id="rId11"/>
    <p:sldId id="265" r:id="rId12"/>
    <p:sldId id="261" r:id="rId13"/>
    <p:sldId id="267" r:id="rId14"/>
    <p:sldId id="269" r:id="rId15"/>
    <p:sldId id="293" r:id="rId16"/>
    <p:sldId id="275" r:id="rId17"/>
    <p:sldId id="276" r:id="rId18"/>
    <p:sldId id="277" r:id="rId19"/>
    <p:sldId id="289" r:id="rId20"/>
    <p:sldId id="279" r:id="rId21"/>
    <p:sldId id="273" r:id="rId22"/>
    <p:sldId id="274" r:id="rId23"/>
    <p:sldId id="283" r:id="rId24"/>
    <p:sldId id="284" r:id="rId25"/>
    <p:sldId id="285" r:id="rId26"/>
    <p:sldId id="291" r:id="rId27"/>
    <p:sldId id="286" r:id="rId28"/>
    <p:sldId id="287" r:id="rId29"/>
    <p:sldId id="282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itulka" id="{E161F9DD-1C72-8745-BB52-BDA117E38819}">
          <p14:sldIdLst>
            <p14:sldId id="256"/>
          </p14:sldIdLst>
        </p14:section>
        <p14:section name="Dalsi strany" id="{13223AEA-A8A8-3145-8444-D5F3EF994CFB}">
          <p14:sldIdLst>
            <p14:sldId id="281"/>
            <p14:sldId id="258"/>
            <p14:sldId id="259"/>
            <p14:sldId id="263"/>
            <p14:sldId id="292"/>
            <p14:sldId id="288"/>
            <p14:sldId id="265"/>
            <p14:sldId id="261"/>
            <p14:sldId id="267"/>
            <p14:sldId id="269"/>
            <p14:sldId id="293"/>
            <p14:sldId id="275"/>
            <p14:sldId id="276"/>
            <p14:sldId id="277"/>
            <p14:sldId id="289"/>
            <p14:sldId id="279"/>
            <p14:sldId id="273"/>
            <p14:sldId id="274"/>
            <p14:sldId id="283"/>
            <p14:sldId id="284"/>
            <p14:sldId id="285"/>
            <p14:sldId id="291"/>
            <p14:sldId id="286"/>
            <p14:sldId id="287"/>
            <p14:sldId id="28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43" userDrawn="1">
          <p15:clr>
            <a:srgbClr val="A4A3A4"/>
          </p15:clr>
        </p15:guide>
        <p15:guide id="2" pos="330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ian Rychtecky" initials="MR" lastIdx="4" clrIdx="0">
    <p:extLst>
      <p:ext uri="{19B8F6BF-5375-455C-9EA6-DF929625EA0E}">
        <p15:presenceInfo xmlns:p15="http://schemas.microsoft.com/office/powerpoint/2012/main" userId="a057f9429e77272e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A70"/>
    <a:srgbClr val="006A93"/>
    <a:srgbClr val="CED630"/>
    <a:srgbClr val="004666"/>
    <a:srgbClr val="0070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012ECD-51FC-41F1-AA8D-1B2483CD663E}" styleName="Světlý styl 2 – zvýraznění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281" autoAdjust="0"/>
    <p:restoredTop sz="90472" autoAdjust="0"/>
  </p:normalViewPr>
  <p:slideViewPr>
    <p:cSldViewPr snapToGrid="0" snapToObjects="1">
      <p:cViewPr varScale="1">
        <p:scale>
          <a:sx n="111" d="100"/>
          <a:sy n="111" d="100"/>
        </p:scale>
        <p:origin x="900" y="102"/>
      </p:cViewPr>
      <p:guideLst>
        <p:guide orient="horz" pos="2143"/>
        <p:guide pos="330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121" d="100"/>
          <a:sy n="121" d="100"/>
        </p:scale>
        <p:origin x="5022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handoutMaster" Target="handoutMasters/handoutMaster1.xml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slideMaster" Target="slideMasters/slideMaster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A22AE72-85DA-E70F-9B6F-B661DA62628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69E0E3B-1CAA-83C5-FF15-BBCA31827B9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24441F-D8F2-4A34-90E9-18B085446619}" type="datetimeFigureOut">
              <a:rPr lang="cs-CZ" smtClean="0"/>
              <a:t>24.09.2026</a:t>
            </a:fld>
            <a:endParaRPr lang="cs-CZ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8AAC7B2-585F-4CEE-0967-BA7E1441A45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1592DD5-D178-6C97-AAED-3614270382A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34E0DB-39C0-4944-BFEB-74B46FF7C5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0865267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FAF2A9-37CA-1746-8C1C-FF3DD5F7FC48}" type="datetimeFigureOut">
              <a:rPr lang="en-US" smtClean="0"/>
              <a:t>24-Sep-26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679E9F-30F9-D14D-B71B-CC45E5B651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72464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/>
              <a:t>Post-compromise security v Olm znamená, že i po úniku klíčů se komunikace automaticky „sama opraví“ díky DH ratchetu, jakmile si strany znovu vymění zprávy.</a:t>
            </a:r>
          </a:p>
        </p:txBody>
      </p:sp>
    </p:spTree>
    <p:extLst>
      <p:ext uri="{BB962C8B-B14F-4D97-AF65-F5344CB8AC3E}">
        <p14:creationId xmlns:p14="http://schemas.microsoft.com/office/powerpoint/2010/main" val="22826176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265142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BA89B7-2058-2567-2C6B-7FBC4549C4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BB5018A-424F-80E1-425E-07AD56DF48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A1E0DC8-00BA-86FB-88B4-0411119F48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902389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C418D9-ED2A-BA82-1AB0-788EE324B0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D4CCA23-FB36-63FF-3DA8-E4FE51D3DAA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0EF0A27-50D4-3506-B9D0-37EE934594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555881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FAF6C4-C334-4D12-36CD-0813A48D57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CB8B04B-C7DC-2327-E784-73E3327A00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8F86D3D-11F7-F3B2-A889-896FE3F03D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304589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b="1"/>
              <a:t>Expozice metadat ve federované architektuře</a:t>
            </a:r>
            <a:br>
              <a:rPr lang="cs-CZ"/>
            </a:br>
            <a:r>
              <a:rPr lang="cs-CZ"/>
              <a:t>Přestože je obsah zpráv šifrován end-to-end, federované homeservery stále mohou vidět metadata komunikace (kdo s kým komunikuje, členství v místnostech, federační vazby, časové vzory komunikace). </a:t>
            </a:r>
          </a:p>
          <a:p>
            <a:r>
              <a:rPr lang="cs-CZ" b="1"/>
              <a:t>Komplexnější model důvěry</a:t>
            </a:r>
            <a:br>
              <a:rPr lang="cs-CZ"/>
            </a:br>
            <a:r>
              <a:rPr lang="cs-CZ"/>
              <a:t>Bezpečnost nezávisí pouze na samotném protokolu, ale také na zabezpečení homeserverů, klientských zařízení, federačních partnerů, bridge integrací a provozních procesů — což vytváří více potenciálních slabých míst. </a:t>
            </a:r>
          </a:p>
          <a:p>
            <a:r>
              <a:rPr lang="cs-CZ" b="1"/>
              <a:t>Historické limity kryptografie ve skupinové komunikaci</a:t>
            </a:r>
            <a:br>
              <a:rPr lang="cs-CZ"/>
            </a:br>
            <a:r>
              <a:rPr lang="cs-CZ"/>
              <a:t>Původní implementace Olm/Megolm v Matrixu byla kritizována za slabší forward secrecy a složitější správu klíčů ve srovnání s novějšími protokoly, jako je Messaging Layer Security nebo Signal protokol. </a:t>
            </a:r>
          </a:p>
          <a:p>
            <a:r>
              <a:rPr lang="cs-CZ" b="1"/>
              <a:t>Otázky jurisdikce a governance</a:t>
            </a:r>
            <a:br>
              <a:rPr lang="cs-CZ"/>
            </a:br>
            <a:r>
              <a:rPr lang="cs-CZ"/>
              <a:t>Kritici upozorňují na závislost na firmách jako Element a na širší otázky governance, zejména u organizací s přísnými požadavky na datovou suverenitu a regulatorní compliance. </a:t>
            </a:r>
          </a:p>
          <a:p>
            <a:r>
              <a:rPr lang="cs-CZ"/>
              <a:t>A jako závěrečná poznámka na slide může fungovat:</a:t>
            </a:r>
          </a:p>
          <a:p>
            <a:r>
              <a:rPr lang="cs-CZ" b="1"/>
              <a:t>Jde primárně o architektonické kompromisy, nikoliv důkaz, že Matrix je „nebezpečný“.</a:t>
            </a:r>
            <a:r>
              <a:rPr lang="cs-CZ"/>
              <a:t> Právě federace a možnost self-hostingu jsou pro mnoho organizací hlavní výhodou.</a:t>
            </a:r>
          </a:p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636765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59030" y="6186626"/>
            <a:ext cx="7302349" cy="4418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 b="0" i="0">
                <a:solidFill>
                  <a:srgbClr val="004666"/>
                </a:solidFill>
                <a:latin typeface="Corbel"/>
                <a:cs typeface="Corbel"/>
              </a:defRPr>
            </a:lvl1pPr>
          </a:lstStyle>
          <a:p>
            <a:r>
              <a:rPr lang="en-US" dirty="0" err="1"/>
              <a:t>www.nix.cz</a:t>
            </a:r>
            <a:endParaRPr lang="en-US" dirty="0"/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1319632" y="775882"/>
            <a:ext cx="9634483" cy="858753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cs-CZ" dirty="0" err="1"/>
              <a:t>Click</a:t>
            </a:r>
            <a:r>
              <a:rPr lang="cs-CZ" dirty="0"/>
              <a:t> to </a:t>
            </a:r>
            <a:r>
              <a:rPr lang="cs-CZ" dirty="0" err="1"/>
              <a:t>edit</a:t>
            </a:r>
            <a:r>
              <a:rPr lang="cs-CZ" dirty="0"/>
              <a:t> Master </a:t>
            </a:r>
            <a:r>
              <a:rPr lang="cs-CZ" dirty="0" err="1"/>
              <a:t>title</a:t>
            </a:r>
            <a:r>
              <a:rPr lang="cs-CZ" dirty="0"/>
              <a:t> style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idx="1"/>
          </p:nvPr>
        </p:nvSpPr>
        <p:spPr>
          <a:xfrm>
            <a:off x="1319632" y="1944415"/>
            <a:ext cx="9634483" cy="309179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cs-CZ" dirty="0" err="1"/>
              <a:t>Click</a:t>
            </a:r>
            <a:r>
              <a:rPr lang="cs-CZ" dirty="0"/>
              <a:t> to </a:t>
            </a:r>
            <a:r>
              <a:rPr lang="cs-CZ" dirty="0" err="1"/>
              <a:t>edit</a:t>
            </a:r>
            <a:r>
              <a:rPr lang="cs-CZ" dirty="0"/>
              <a:t> Master text </a:t>
            </a:r>
            <a:r>
              <a:rPr lang="cs-CZ" dirty="0" err="1"/>
              <a:t>styles</a:t>
            </a:r>
            <a:endParaRPr lang="cs-CZ" dirty="0"/>
          </a:p>
          <a:p>
            <a:pPr lvl="1"/>
            <a:r>
              <a:rPr lang="cs-CZ" dirty="0"/>
              <a:t>Second </a:t>
            </a:r>
            <a:r>
              <a:rPr lang="cs-CZ" dirty="0" err="1"/>
              <a:t>level</a:t>
            </a:r>
            <a:endParaRPr lang="cs-CZ" dirty="0"/>
          </a:p>
          <a:p>
            <a:pPr lvl="2"/>
            <a:r>
              <a:rPr lang="cs-CZ" dirty="0" err="1"/>
              <a:t>Third</a:t>
            </a:r>
            <a:r>
              <a:rPr lang="cs-CZ" dirty="0"/>
              <a:t> </a:t>
            </a:r>
            <a:r>
              <a:rPr lang="cs-CZ" dirty="0" err="1"/>
              <a:t>level</a:t>
            </a:r>
            <a:endParaRPr lang="cs-CZ" dirty="0"/>
          </a:p>
          <a:p>
            <a:pPr lvl="3"/>
            <a:r>
              <a:rPr lang="cs-CZ" dirty="0" err="1"/>
              <a:t>Fourth</a:t>
            </a:r>
            <a:r>
              <a:rPr lang="cs-CZ" dirty="0"/>
              <a:t> </a:t>
            </a:r>
            <a:r>
              <a:rPr lang="cs-CZ" dirty="0" err="1"/>
              <a:t>level</a:t>
            </a:r>
            <a:endParaRPr lang="cs-CZ" dirty="0"/>
          </a:p>
          <a:p>
            <a:pPr lvl="4"/>
            <a:r>
              <a:rPr lang="cs-CZ" dirty="0" err="1"/>
              <a:t>Fifth</a:t>
            </a:r>
            <a:r>
              <a:rPr lang="cs-CZ" dirty="0"/>
              <a:t> </a:t>
            </a:r>
            <a:r>
              <a:rPr lang="cs-CZ" dirty="0" err="1"/>
              <a:t>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71332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www.nix.cz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41043-7013-A247-8111-65B76838DD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0352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www.nix.cz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41043-7013-A247-8111-65B76838DD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4007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www.nix.cz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41043-7013-A247-8111-65B76838DD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4547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www.nix.cz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41043-7013-A247-8111-65B76838DD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5590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www.nix.cz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41043-7013-A247-8111-65B76838DD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8884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www.nix.cz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41043-7013-A247-8111-65B76838DD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7308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www.nix.cz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41043-7013-A247-8111-65B76838DD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5173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www.nix.cz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41043-7013-A247-8111-65B76838DD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6923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www.nix.cz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41043-7013-A247-8111-65B76838DD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2934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www.nix.cz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41043-7013-A247-8111-65B76838DD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6736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www.nix.cz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41043-7013-A247-8111-65B76838DD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03203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www.nix.cz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41043-7013-A247-8111-65B76838DD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5667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www.nix.cz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41043-7013-A247-8111-65B76838DD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8807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92597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"/>
          <p:cNvSpPr>
            <a:spLocks noGrp="1"/>
          </p:cNvSpPr>
          <p:nvPr>
            <p:ph type="title"/>
          </p:nvPr>
        </p:nvSpPr>
        <p:spPr>
          <a:xfrm>
            <a:off x="1319632" y="775882"/>
            <a:ext cx="9634483" cy="858753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cs-CZ" dirty="0" err="1"/>
              <a:t>Click</a:t>
            </a:r>
            <a:r>
              <a:rPr lang="cs-CZ" dirty="0"/>
              <a:t> to </a:t>
            </a:r>
            <a:r>
              <a:rPr lang="cs-CZ" dirty="0" err="1"/>
              <a:t>edit</a:t>
            </a:r>
            <a:r>
              <a:rPr lang="cs-CZ" dirty="0"/>
              <a:t> Master </a:t>
            </a:r>
            <a:r>
              <a:rPr lang="cs-CZ" dirty="0" err="1"/>
              <a:t>title</a:t>
            </a:r>
            <a:r>
              <a:rPr lang="cs-CZ" dirty="0"/>
              <a:t> style</a:t>
            </a:r>
            <a:endParaRPr lang="en-US" dirty="0"/>
          </a:p>
        </p:txBody>
      </p:sp>
      <p:sp>
        <p:nvSpPr>
          <p:cNvPr id="6" name="Text Placeholder 2"/>
          <p:cNvSpPr>
            <a:spLocks noGrp="1"/>
          </p:cNvSpPr>
          <p:nvPr>
            <p:ph idx="1" hasCustomPrompt="1"/>
          </p:nvPr>
        </p:nvSpPr>
        <p:spPr>
          <a:xfrm>
            <a:off x="1319632" y="1944415"/>
            <a:ext cx="9634483" cy="309179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cs-CZ" dirty="0" err="1"/>
              <a:t>Click</a:t>
            </a:r>
            <a:r>
              <a:rPr lang="cs-CZ" dirty="0"/>
              <a:t> to </a:t>
            </a:r>
            <a:r>
              <a:rPr lang="cs-CZ" dirty="0" err="1"/>
              <a:t>edit</a:t>
            </a:r>
            <a:r>
              <a:rPr lang="cs-CZ" dirty="0"/>
              <a:t> Master text </a:t>
            </a:r>
            <a:r>
              <a:rPr lang="cs-CZ" dirty="0" err="1"/>
              <a:t>stylescbfge</a:t>
            </a:r>
            <a:endParaRPr lang="cs-CZ" dirty="0"/>
          </a:p>
          <a:p>
            <a:pPr lvl="1"/>
            <a:r>
              <a:rPr lang="cs-CZ" dirty="0"/>
              <a:t>Second </a:t>
            </a:r>
            <a:r>
              <a:rPr lang="cs-CZ" dirty="0" err="1"/>
              <a:t>level</a:t>
            </a:r>
            <a:endParaRPr lang="cs-CZ" dirty="0"/>
          </a:p>
          <a:p>
            <a:pPr lvl="2"/>
            <a:r>
              <a:rPr lang="cs-CZ" dirty="0" err="1"/>
              <a:t>Third</a:t>
            </a:r>
            <a:r>
              <a:rPr lang="cs-CZ" dirty="0"/>
              <a:t> </a:t>
            </a:r>
            <a:r>
              <a:rPr lang="cs-CZ" dirty="0" err="1"/>
              <a:t>level</a:t>
            </a:r>
            <a:endParaRPr lang="cs-CZ" dirty="0"/>
          </a:p>
          <a:p>
            <a:pPr lvl="3"/>
            <a:r>
              <a:rPr lang="cs-CZ" dirty="0" err="1"/>
              <a:t>Fourth</a:t>
            </a:r>
            <a:r>
              <a:rPr lang="cs-CZ" dirty="0"/>
              <a:t> </a:t>
            </a:r>
            <a:r>
              <a:rPr lang="cs-CZ" dirty="0" err="1"/>
              <a:t>level</a:t>
            </a:r>
            <a:endParaRPr lang="cs-CZ" dirty="0"/>
          </a:p>
          <a:p>
            <a:pPr lvl="4"/>
            <a:r>
              <a:rPr lang="cs-CZ" dirty="0" err="1"/>
              <a:t>Fifth</a:t>
            </a:r>
            <a:r>
              <a:rPr lang="cs-CZ" dirty="0"/>
              <a:t> </a:t>
            </a:r>
            <a:r>
              <a:rPr lang="cs-CZ" dirty="0" err="1"/>
              <a:t>level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59030" y="6186626"/>
            <a:ext cx="7302349" cy="4418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 b="0" i="0">
                <a:solidFill>
                  <a:srgbClr val="004666"/>
                </a:solidFill>
                <a:latin typeface="Corbel"/>
                <a:cs typeface="Corbel"/>
              </a:defRPr>
            </a:lvl1pPr>
          </a:lstStyle>
          <a:p>
            <a:r>
              <a:rPr lang="en-US" dirty="0" err="1"/>
              <a:t>www.nix.cz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45120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PT4.png"/>
          <p:cNvPicPr>
            <a:picLocks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6459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19632" y="775882"/>
            <a:ext cx="9634483" cy="858753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cs-CZ" dirty="0" err="1"/>
              <a:t>Click</a:t>
            </a:r>
            <a:r>
              <a:rPr lang="cs-CZ" dirty="0"/>
              <a:t> to </a:t>
            </a:r>
            <a:r>
              <a:rPr lang="cs-CZ" dirty="0" err="1"/>
              <a:t>edit</a:t>
            </a:r>
            <a:r>
              <a:rPr lang="cs-CZ" dirty="0"/>
              <a:t> Master </a:t>
            </a:r>
            <a:r>
              <a:rPr lang="cs-CZ" dirty="0" err="1"/>
              <a:t>title</a:t>
            </a:r>
            <a:r>
              <a:rPr lang="cs-CZ" dirty="0"/>
              <a:t>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19632" y="1944415"/>
            <a:ext cx="9634483" cy="309179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cs-CZ" dirty="0" err="1"/>
              <a:t>Click</a:t>
            </a:r>
            <a:r>
              <a:rPr lang="cs-CZ" dirty="0"/>
              <a:t> to </a:t>
            </a:r>
            <a:r>
              <a:rPr lang="cs-CZ" dirty="0" err="1"/>
              <a:t>edit</a:t>
            </a:r>
            <a:r>
              <a:rPr lang="cs-CZ" dirty="0"/>
              <a:t> Master text </a:t>
            </a:r>
            <a:r>
              <a:rPr lang="cs-CZ" dirty="0" err="1"/>
              <a:t>styles</a:t>
            </a:r>
            <a:endParaRPr lang="cs-CZ" dirty="0"/>
          </a:p>
          <a:p>
            <a:pPr lvl="1"/>
            <a:r>
              <a:rPr lang="cs-CZ" dirty="0"/>
              <a:t>Second </a:t>
            </a:r>
            <a:r>
              <a:rPr lang="cs-CZ" dirty="0" err="1"/>
              <a:t>level</a:t>
            </a:r>
            <a:endParaRPr lang="cs-CZ" dirty="0"/>
          </a:p>
          <a:p>
            <a:pPr lvl="2"/>
            <a:r>
              <a:rPr lang="cs-CZ" dirty="0" err="1"/>
              <a:t>Third</a:t>
            </a:r>
            <a:r>
              <a:rPr lang="cs-CZ" dirty="0"/>
              <a:t> </a:t>
            </a:r>
            <a:r>
              <a:rPr lang="cs-CZ" dirty="0" err="1"/>
              <a:t>level</a:t>
            </a:r>
            <a:endParaRPr lang="cs-CZ" dirty="0"/>
          </a:p>
          <a:p>
            <a:pPr lvl="3"/>
            <a:r>
              <a:rPr lang="cs-CZ" dirty="0" err="1"/>
              <a:t>Fourth</a:t>
            </a:r>
            <a:r>
              <a:rPr lang="cs-CZ" dirty="0"/>
              <a:t> </a:t>
            </a:r>
            <a:r>
              <a:rPr lang="cs-CZ" dirty="0" err="1"/>
              <a:t>level</a:t>
            </a:r>
            <a:endParaRPr lang="cs-CZ" dirty="0"/>
          </a:p>
          <a:p>
            <a:pPr lvl="4"/>
            <a:r>
              <a:rPr lang="cs-CZ" dirty="0" err="1"/>
              <a:t>Fifth</a:t>
            </a:r>
            <a:r>
              <a:rPr lang="cs-CZ" dirty="0"/>
              <a:t> </a:t>
            </a:r>
            <a:r>
              <a:rPr lang="cs-CZ" dirty="0" err="1"/>
              <a:t>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59030" y="6186626"/>
            <a:ext cx="7302349" cy="4418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 b="0" i="0">
                <a:solidFill>
                  <a:srgbClr val="004666"/>
                </a:solidFill>
                <a:latin typeface="Corbel"/>
                <a:cs typeface="Corbel"/>
              </a:defRPr>
            </a:lvl1pPr>
          </a:lstStyle>
          <a:p>
            <a:r>
              <a:rPr lang="en-US" dirty="0" err="1"/>
              <a:t>www.nix.cz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43697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86" r:id="rId2"/>
    <p:sldLayoutId id="2147483687" r:id="rId3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400" b="0" i="0" kern="1200">
          <a:solidFill>
            <a:srgbClr val="004666"/>
          </a:solidFill>
          <a:latin typeface="Corbel"/>
          <a:ea typeface="+mj-ea"/>
          <a:cs typeface="Corbe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CED630"/>
        </a:buClr>
        <a:buFont typeface="Arial"/>
        <a:buChar char="•"/>
        <a:defRPr sz="3200" b="0" i="0" kern="1200">
          <a:solidFill>
            <a:srgbClr val="004666"/>
          </a:solidFill>
          <a:latin typeface="Corbel"/>
          <a:ea typeface="+mn-ea"/>
          <a:cs typeface="Corbe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b="0" i="0" kern="1200">
          <a:solidFill>
            <a:srgbClr val="004666"/>
          </a:solidFill>
          <a:latin typeface="Corbel"/>
          <a:ea typeface="+mn-ea"/>
          <a:cs typeface="Corbel"/>
        </a:defRPr>
      </a:lvl2pPr>
      <a:lvl3pPr marL="1143000" indent="-228600" algn="l" defTabSz="457200" rtl="0" eaLnBrk="1" latinLnBrk="0" hangingPunct="1">
        <a:spcBef>
          <a:spcPct val="20000"/>
        </a:spcBef>
        <a:buClr>
          <a:srgbClr val="CED630"/>
        </a:buClr>
        <a:buFont typeface="Arial"/>
        <a:buChar char="•"/>
        <a:defRPr sz="2400" b="0" i="0" kern="1200">
          <a:solidFill>
            <a:srgbClr val="004666"/>
          </a:solidFill>
          <a:latin typeface="Corbel"/>
          <a:ea typeface="+mn-ea"/>
          <a:cs typeface="Corbe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b="0" i="0" kern="1200">
          <a:solidFill>
            <a:srgbClr val="004666"/>
          </a:solidFill>
          <a:latin typeface="Corbel"/>
          <a:ea typeface="+mn-ea"/>
          <a:cs typeface="Corbel"/>
        </a:defRPr>
      </a:lvl4pPr>
      <a:lvl5pPr marL="2057400" indent="-228600" algn="l" defTabSz="457200" rtl="0" eaLnBrk="1" latinLnBrk="0" hangingPunct="1">
        <a:spcBef>
          <a:spcPct val="20000"/>
        </a:spcBef>
        <a:buClr>
          <a:srgbClr val="CED630"/>
        </a:buClr>
        <a:buFont typeface="Arial"/>
        <a:buChar char="»"/>
        <a:defRPr sz="2000" b="0" i="0" kern="1200">
          <a:solidFill>
            <a:srgbClr val="004666"/>
          </a:solidFill>
          <a:latin typeface="Corbel"/>
          <a:ea typeface="+mn-ea"/>
          <a:cs typeface="Corbe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dirty="0" err="1"/>
              <a:t>Click</a:t>
            </a:r>
            <a:r>
              <a:rPr lang="cs-CZ" dirty="0"/>
              <a:t> to </a:t>
            </a:r>
            <a:r>
              <a:rPr lang="cs-CZ" dirty="0" err="1"/>
              <a:t>edit</a:t>
            </a:r>
            <a:r>
              <a:rPr lang="cs-CZ" dirty="0"/>
              <a:t> Master text </a:t>
            </a:r>
            <a:r>
              <a:rPr lang="cs-CZ" dirty="0" err="1"/>
              <a:t>styles</a:t>
            </a:r>
            <a:endParaRPr lang="cs-CZ" dirty="0"/>
          </a:p>
          <a:p>
            <a:pPr lvl="1"/>
            <a:r>
              <a:rPr lang="cs-CZ" dirty="0"/>
              <a:t>Second level</a:t>
            </a:r>
          </a:p>
          <a:p>
            <a:pPr lvl="2"/>
            <a:r>
              <a:rPr lang="cs-CZ" dirty="0" err="1"/>
              <a:t>Third</a:t>
            </a:r>
            <a:r>
              <a:rPr lang="cs-CZ" dirty="0"/>
              <a:t> level</a:t>
            </a:r>
          </a:p>
          <a:p>
            <a:pPr lvl="3"/>
            <a:r>
              <a:rPr lang="cs-CZ" dirty="0" err="1"/>
              <a:t>Fourth</a:t>
            </a:r>
            <a:r>
              <a:rPr lang="cs-CZ" dirty="0"/>
              <a:t> level</a:t>
            </a:r>
          </a:p>
          <a:p>
            <a:pPr lvl="4"/>
            <a:r>
              <a:rPr lang="cs-CZ" dirty="0" err="1"/>
              <a:t>Fifth</a:t>
            </a:r>
            <a:r>
              <a:rPr lang="cs-CZ" dirty="0"/>
              <a:t>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www.nix.cz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041043-7013-A247-8111-65B76838DD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6003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PT2.png"/>
          <p:cNvPicPr>
            <a:picLocks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0"/>
            <a:ext cx="122337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343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PPT3.png"/>
          <p:cNvPicPr>
            <a:picLocks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233777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19632" y="775882"/>
            <a:ext cx="9634483" cy="858753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cs-CZ" dirty="0" err="1"/>
              <a:t>Click</a:t>
            </a:r>
            <a:r>
              <a:rPr lang="cs-CZ" dirty="0"/>
              <a:t> to </a:t>
            </a:r>
            <a:r>
              <a:rPr lang="cs-CZ" dirty="0" err="1"/>
              <a:t>edit</a:t>
            </a:r>
            <a:r>
              <a:rPr lang="cs-CZ" dirty="0"/>
              <a:t> Master </a:t>
            </a:r>
            <a:r>
              <a:rPr lang="cs-CZ" dirty="0" err="1"/>
              <a:t>title</a:t>
            </a:r>
            <a:r>
              <a:rPr lang="cs-CZ" dirty="0"/>
              <a:t>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19632" y="1944415"/>
            <a:ext cx="9634483" cy="309179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cs-CZ" dirty="0" err="1"/>
              <a:t>Click</a:t>
            </a:r>
            <a:r>
              <a:rPr lang="cs-CZ" dirty="0"/>
              <a:t> to </a:t>
            </a:r>
            <a:r>
              <a:rPr lang="cs-CZ" dirty="0" err="1"/>
              <a:t>edit</a:t>
            </a:r>
            <a:r>
              <a:rPr lang="cs-CZ" dirty="0"/>
              <a:t> Master text </a:t>
            </a:r>
            <a:r>
              <a:rPr lang="cs-CZ" dirty="0" err="1"/>
              <a:t>styles</a:t>
            </a:r>
            <a:endParaRPr lang="cs-CZ" dirty="0"/>
          </a:p>
          <a:p>
            <a:pPr lvl="1"/>
            <a:r>
              <a:rPr lang="cs-CZ" dirty="0"/>
              <a:t>Second </a:t>
            </a:r>
            <a:r>
              <a:rPr lang="cs-CZ" dirty="0" err="1"/>
              <a:t>level</a:t>
            </a:r>
            <a:endParaRPr lang="cs-CZ" dirty="0"/>
          </a:p>
          <a:p>
            <a:pPr lvl="2"/>
            <a:r>
              <a:rPr lang="cs-CZ" dirty="0" err="1"/>
              <a:t>Third</a:t>
            </a:r>
            <a:r>
              <a:rPr lang="cs-CZ" dirty="0"/>
              <a:t> </a:t>
            </a:r>
            <a:r>
              <a:rPr lang="cs-CZ" dirty="0" err="1"/>
              <a:t>level</a:t>
            </a:r>
            <a:endParaRPr lang="cs-CZ" dirty="0"/>
          </a:p>
          <a:p>
            <a:pPr lvl="3"/>
            <a:r>
              <a:rPr lang="cs-CZ" dirty="0" err="1"/>
              <a:t>Fourth</a:t>
            </a:r>
            <a:r>
              <a:rPr lang="cs-CZ" dirty="0"/>
              <a:t> </a:t>
            </a:r>
            <a:r>
              <a:rPr lang="cs-CZ" dirty="0" err="1"/>
              <a:t>level</a:t>
            </a:r>
            <a:endParaRPr lang="cs-CZ" dirty="0"/>
          </a:p>
          <a:p>
            <a:pPr lvl="4"/>
            <a:r>
              <a:rPr lang="cs-CZ" dirty="0" err="1"/>
              <a:t>Fifth</a:t>
            </a:r>
            <a:r>
              <a:rPr lang="cs-CZ" dirty="0"/>
              <a:t> </a:t>
            </a:r>
            <a:r>
              <a:rPr lang="cs-CZ" dirty="0" err="1"/>
              <a:t>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59030" y="6186626"/>
            <a:ext cx="7302349" cy="4418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 b="0" i="0">
                <a:solidFill>
                  <a:srgbClr val="004666"/>
                </a:solidFill>
                <a:latin typeface="Corbel"/>
                <a:cs typeface="Corbel"/>
              </a:defRPr>
            </a:lvl1pPr>
          </a:lstStyle>
          <a:p>
            <a:r>
              <a:rPr lang="en-US" dirty="0" err="1"/>
              <a:t>www.nix.cz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38230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400" b="0" i="0" kern="1200">
          <a:solidFill>
            <a:schemeClr val="bg1"/>
          </a:solidFill>
          <a:latin typeface="Corbel"/>
          <a:ea typeface="+mj-ea"/>
          <a:cs typeface="Corbe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CED630"/>
        </a:buClr>
        <a:buFont typeface="Arial"/>
        <a:buChar char="•"/>
        <a:defRPr sz="3200" b="0" i="0" kern="1200">
          <a:solidFill>
            <a:schemeClr val="bg1"/>
          </a:solidFill>
          <a:latin typeface="Corbel"/>
          <a:ea typeface="+mn-ea"/>
          <a:cs typeface="Corbe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b="0" i="0" kern="1200">
          <a:solidFill>
            <a:schemeClr val="bg1"/>
          </a:solidFill>
          <a:latin typeface="Corbel"/>
          <a:ea typeface="+mn-ea"/>
          <a:cs typeface="Corbel"/>
        </a:defRPr>
      </a:lvl2pPr>
      <a:lvl3pPr marL="1143000" indent="-228600" algn="l" defTabSz="457200" rtl="0" eaLnBrk="1" latinLnBrk="0" hangingPunct="1">
        <a:spcBef>
          <a:spcPct val="20000"/>
        </a:spcBef>
        <a:buClr>
          <a:srgbClr val="CED630"/>
        </a:buClr>
        <a:buFont typeface="Arial"/>
        <a:buChar char="•"/>
        <a:defRPr sz="2400" b="0" i="0" kern="1200">
          <a:solidFill>
            <a:schemeClr val="bg1"/>
          </a:solidFill>
          <a:latin typeface="Corbel"/>
          <a:ea typeface="+mn-ea"/>
          <a:cs typeface="Corbe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b="0" i="0" kern="1200">
          <a:solidFill>
            <a:schemeClr val="bg1"/>
          </a:solidFill>
          <a:latin typeface="Corbel"/>
          <a:ea typeface="+mn-ea"/>
          <a:cs typeface="Corbel"/>
        </a:defRPr>
      </a:lvl4pPr>
      <a:lvl5pPr marL="2057400" indent="-228600" algn="l" defTabSz="457200" rtl="0" eaLnBrk="1" latinLnBrk="0" hangingPunct="1">
        <a:spcBef>
          <a:spcPct val="20000"/>
        </a:spcBef>
        <a:buClr>
          <a:srgbClr val="CED630"/>
        </a:buClr>
        <a:buFont typeface="Arial"/>
        <a:buChar char="»"/>
        <a:defRPr sz="2000" b="0" i="0" kern="1200">
          <a:solidFill>
            <a:schemeClr val="bg1"/>
          </a:solidFill>
          <a:latin typeface="Corbel"/>
          <a:ea typeface="+mn-ea"/>
          <a:cs typeface="Corbe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mailto:mr@abc.cz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669963" y="5285621"/>
            <a:ext cx="48462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600" dirty="0">
              <a:latin typeface="Arial"/>
            </a:endParaRP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CD9EE9A4-D2B4-C700-1F1D-95806C40155C}"/>
              </a:ext>
            </a:extLst>
          </p:cNvPr>
          <p:cNvSpPr txBox="1"/>
          <p:nvPr/>
        </p:nvSpPr>
        <p:spPr>
          <a:xfrm>
            <a:off x="4841894" y="1859291"/>
            <a:ext cx="6364032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000" b="1" spc="-1">
                <a:solidFill>
                  <a:srgbClr val="004A70"/>
                </a:solidFill>
              </a:rPr>
              <a:t>	</a:t>
            </a:r>
            <a:endParaRPr lang="en-US" sz="4000" spc="-1">
              <a:solidFill>
                <a:srgbClr val="000000"/>
              </a:solidFill>
            </a:endParaRPr>
          </a:p>
          <a:p>
            <a:pPr algn="r"/>
            <a:r>
              <a:rPr lang="cs-CZ" sz="4000" b="1" spc="-1">
                <a:solidFill>
                  <a:srgbClr val="004A70"/>
                </a:solidFill>
              </a:rPr>
              <a:t>Matrix: Otevřený standard pro bezpečnou komunikaci</a:t>
            </a:r>
            <a:endParaRPr lang="en-US" sz="4000" spc="-1">
              <a:solidFill>
                <a:srgbClr val="000000"/>
              </a:solidFill>
            </a:endParaRPr>
          </a:p>
          <a:p>
            <a:pPr algn="r"/>
            <a:endParaRPr lang="en-US" sz="2000" spc="-1">
              <a:solidFill>
                <a:srgbClr val="000000"/>
              </a:solidFill>
            </a:endParaRPr>
          </a:p>
          <a:p>
            <a:pPr algn="r"/>
            <a:r>
              <a:rPr lang="cs-CZ" sz="2000" b="1" spc="-1">
                <a:solidFill>
                  <a:srgbClr val="004A70"/>
                </a:solidFill>
              </a:rPr>
              <a:t>Marian Rychtecký</a:t>
            </a:r>
            <a:endParaRPr lang="en-US" sz="2000" spc="-1">
              <a:solidFill>
                <a:srgbClr val="000000"/>
              </a:solidFill>
            </a:endParaRPr>
          </a:p>
          <a:p>
            <a:pPr algn="r"/>
            <a:endParaRPr lang="en-US" spc="-1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02622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34B539-795C-2092-6888-72F31913C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3F614C9-FC64-1A55-510D-183E63B8B8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pc="-1"/>
              <a:t>Proč Matrix</a:t>
            </a:r>
            <a:r>
              <a:rPr lang="cs-CZ" spc="-1"/>
              <a:t> ?</a:t>
            </a:r>
            <a:endParaRPr lang="cs-CZ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27F4D40-53A6-9620-0382-EB5F2D8483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19632" y="2137974"/>
            <a:ext cx="9634483" cy="3091793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tx2"/>
                </a:solidFill>
                <a:latin typeface="Corbel" panose="020B0503020204020204" pitchFamily="34" charset="0"/>
              </a:rPr>
              <a:t>Centralizované messengery = single point of failure</a:t>
            </a:r>
            <a:endParaRPr lang="cs-CZ">
              <a:solidFill>
                <a:schemeClr val="tx2"/>
              </a:solidFill>
              <a:latin typeface="Corbel" panose="020B0503020204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>
                <a:solidFill>
                  <a:schemeClr val="tx2"/>
                </a:solidFill>
                <a:latin typeface="Corbel" panose="020B0503020204020204" pitchFamily="34" charset="0"/>
              </a:rPr>
              <a:t>Metadata jsou často cennější než obsah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>
                <a:solidFill>
                  <a:schemeClr val="tx2"/>
                </a:solidFill>
                <a:latin typeface="Corbel" panose="020B0503020204020204" pitchFamily="34" charset="0"/>
              </a:rPr>
              <a:t>Vendor lock-in &amp; compliance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>
                <a:solidFill>
                  <a:schemeClr val="tx2"/>
                </a:solidFill>
                <a:latin typeface="Corbel" panose="020B0503020204020204" pitchFamily="34" charset="0"/>
              </a:rPr>
              <a:t>Potřeba otevřeného, federovaného, E2EE řešení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DEDDE425-E89F-2A71-259F-81E9B6B3DC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0817" y="5292518"/>
            <a:ext cx="2942782" cy="1256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47060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0DBCFA-56EE-47DA-D4B2-9173E4C149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76B23B9-CAD1-6346-9E05-C19BB5A29F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pc="-1"/>
              <a:t>Co je Matrix?</a:t>
            </a:r>
            <a:endParaRPr lang="cs-CZ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D214F39-DD6F-149C-28B5-A31CDFB996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3401" y="1837623"/>
            <a:ext cx="9634483" cy="2447774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>
                <a:solidFill>
                  <a:schemeClr val="tx2"/>
                </a:solidFill>
                <a:latin typeface="Corbel" panose="020B0503020204020204" pitchFamily="34" charset="0"/>
              </a:rPr>
              <a:t>Otevřený protokol zpráv využívající HTTP a WebRTC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>
                <a:solidFill>
                  <a:schemeClr val="tx2"/>
                </a:solidFill>
                <a:latin typeface="Corbel" panose="020B0503020204020204" pitchFamily="34" charset="0"/>
              </a:rPr>
              <a:t>Decentralizace: vlastní server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>
                <a:solidFill>
                  <a:schemeClr val="tx2"/>
                </a:solidFill>
                <a:latin typeface="Corbel" panose="020B0503020204020204" pitchFamily="34" charset="0"/>
              </a:rPr>
              <a:t>Real-time IM (chat, VoIP, IoT)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>
                <a:solidFill>
                  <a:schemeClr val="tx2"/>
                </a:solidFill>
                <a:latin typeface="Corbel" panose="020B0503020204020204" pitchFamily="34" charset="0"/>
              </a:rPr>
              <a:t>O</a:t>
            </a:r>
            <a:r>
              <a:rPr lang="en-US">
                <a:solidFill>
                  <a:schemeClr val="tx2"/>
                </a:solidFill>
                <a:latin typeface="Corbel" panose="020B0503020204020204" pitchFamily="34" charset="0"/>
              </a:rPr>
              <a:t>tevřená specifikace + open-source implementace</a:t>
            </a:r>
            <a:endParaRPr lang="cs-CZ">
              <a:solidFill>
                <a:schemeClr val="tx2"/>
              </a:solidFill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66995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F3610D-C996-6BE9-88C4-C5F5AA31C4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8FC4B57-7160-1B2C-38A6-DE76D2E109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pc="-1"/>
              <a:t>Vlastnosti protokolu Matrix</a:t>
            </a:r>
            <a:endParaRPr lang="cs-CZ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F54E71F-7B8A-A75F-D9A8-0082FD783E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5262" y="2035617"/>
            <a:ext cx="3422965" cy="18198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000" b="1"/>
              <a:t>Integrita</a:t>
            </a:r>
          </a:p>
          <a:p>
            <a:r>
              <a:rPr lang="cs-CZ" sz="2000"/>
              <a:t>zprávy jsou kryptograficky podepisovány </a:t>
            </a:r>
          </a:p>
          <a:p>
            <a:r>
              <a:rPr lang="cs-CZ" sz="2000"/>
              <a:t>nelze je nepozorovaně měnit </a:t>
            </a:r>
          </a:p>
          <a:p>
            <a:r>
              <a:rPr lang="cs-CZ" sz="2000"/>
              <a:t>lze ověřit jejich původ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AC27ED4-DCF8-FAB5-AD4E-C032645ED274}"/>
              </a:ext>
            </a:extLst>
          </p:cNvPr>
          <p:cNvSpPr txBox="1"/>
          <p:nvPr/>
        </p:nvSpPr>
        <p:spPr>
          <a:xfrm>
            <a:off x="4633414" y="1986143"/>
            <a:ext cx="307074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>
                <a:solidFill>
                  <a:srgbClr val="004666"/>
                </a:solidFill>
                <a:latin typeface="Corbel"/>
              </a:rPr>
              <a:t>Federace</a:t>
            </a:r>
          </a:p>
          <a:p>
            <a:pPr marL="342900" indent="-342900">
              <a:buClr>
                <a:srgbClr val="CED630"/>
              </a:buClr>
              <a:buFont typeface="Arial" panose="020B0604020202020204" pitchFamily="34" charset="0"/>
              <a:buChar char="•"/>
            </a:pPr>
            <a:r>
              <a:rPr lang="cs-CZ" sz="2000">
                <a:solidFill>
                  <a:srgbClr val="004666"/>
                </a:solidFill>
                <a:latin typeface="Corbel"/>
              </a:rPr>
              <a:t>organizace si provozuje vlastní server </a:t>
            </a:r>
          </a:p>
          <a:p>
            <a:pPr marL="342900" indent="-342900">
              <a:buClr>
                <a:srgbClr val="CED630"/>
              </a:buClr>
              <a:buFont typeface="Arial" panose="020B0604020202020204" pitchFamily="34" charset="0"/>
              <a:buChar char="•"/>
            </a:pPr>
            <a:r>
              <a:rPr lang="cs-CZ" sz="2000">
                <a:solidFill>
                  <a:srgbClr val="004666"/>
                </a:solidFill>
                <a:latin typeface="Corbel"/>
              </a:rPr>
              <a:t>data nemusí být u jednoho poskytovatele </a:t>
            </a:r>
          </a:p>
          <a:p>
            <a:pPr marL="342900" indent="-342900">
              <a:buClr>
                <a:srgbClr val="CED630"/>
              </a:buClr>
              <a:buFont typeface="Arial" panose="020B0604020202020204" pitchFamily="34" charset="0"/>
              <a:buChar char="•"/>
            </a:pPr>
            <a:r>
              <a:rPr lang="cs-CZ" sz="2000">
                <a:solidFill>
                  <a:srgbClr val="004666"/>
                </a:solidFill>
                <a:latin typeface="Corbel"/>
              </a:rPr>
              <a:t>nevzniká centrální bod selhání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1634045-3409-2826-9CF3-CD9B7755CFE6}"/>
              </a:ext>
            </a:extLst>
          </p:cNvPr>
          <p:cNvSpPr txBox="1"/>
          <p:nvPr/>
        </p:nvSpPr>
        <p:spPr>
          <a:xfrm>
            <a:off x="8263720" y="2037718"/>
            <a:ext cx="3841845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>
                <a:solidFill>
                  <a:srgbClr val="004666"/>
                </a:solidFill>
                <a:latin typeface="Corbel"/>
              </a:rPr>
              <a:t>End-to-End Encryption</a:t>
            </a:r>
          </a:p>
          <a:p>
            <a:pPr marL="342900" indent="-342900">
              <a:buClr>
                <a:srgbClr val="CED630"/>
              </a:buClr>
              <a:buFont typeface="Arial" panose="020B0604020202020204" pitchFamily="34" charset="0"/>
              <a:buChar char="•"/>
            </a:pPr>
            <a:r>
              <a:rPr lang="cs-CZ" sz="2000">
                <a:solidFill>
                  <a:srgbClr val="004666"/>
                </a:solidFill>
                <a:latin typeface="Corbel"/>
              </a:rPr>
              <a:t>provozovatel serveru nevidí obsah zpráv </a:t>
            </a:r>
          </a:p>
          <a:p>
            <a:pPr marL="342900" indent="-342900">
              <a:buClr>
                <a:srgbClr val="CED630"/>
              </a:buClr>
              <a:buFont typeface="Arial" panose="020B0604020202020204" pitchFamily="34" charset="0"/>
              <a:buChar char="•"/>
            </a:pPr>
            <a:r>
              <a:rPr lang="cs-CZ" sz="2000">
                <a:solidFill>
                  <a:srgbClr val="004666"/>
                </a:solidFill>
                <a:latin typeface="Corbel"/>
              </a:rPr>
              <a:t>klíče vlastní uživatelé </a:t>
            </a:r>
          </a:p>
          <a:p>
            <a:endParaRPr lang="cs-CZ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8F8A7A6-E2AB-6CA5-2D48-88616870CB64}"/>
              </a:ext>
            </a:extLst>
          </p:cNvPr>
          <p:cNvSpPr txBox="1"/>
          <p:nvPr/>
        </p:nvSpPr>
        <p:spPr>
          <a:xfrm>
            <a:off x="4619767" y="4906286"/>
            <a:ext cx="4824483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>
                <a:solidFill>
                  <a:srgbClr val="004666"/>
                </a:solidFill>
                <a:latin typeface="Corbel"/>
              </a:rPr>
              <a:t>Auditovatelnost</a:t>
            </a:r>
          </a:p>
          <a:p>
            <a:pPr marL="342900" indent="-342900">
              <a:buClr>
                <a:srgbClr val="CED630"/>
              </a:buClr>
              <a:buFont typeface="Arial" panose="020B0604020202020204" pitchFamily="34" charset="0"/>
              <a:buChar char="•"/>
            </a:pPr>
            <a:r>
              <a:rPr lang="cs-CZ" sz="2000">
                <a:solidFill>
                  <a:srgbClr val="004666"/>
                </a:solidFill>
                <a:latin typeface="Corbel"/>
              </a:rPr>
              <a:t>lze ověřit historii událostí </a:t>
            </a:r>
          </a:p>
          <a:p>
            <a:pPr marL="342900" indent="-342900">
              <a:buClr>
                <a:srgbClr val="CED630"/>
              </a:buClr>
              <a:buFont typeface="Arial" panose="020B0604020202020204" pitchFamily="34" charset="0"/>
              <a:buChar char="•"/>
            </a:pPr>
            <a:r>
              <a:rPr lang="cs-CZ" sz="2000">
                <a:solidFill>
                  <a:srgbClr val="004666"/>
                </a:solidFill>
                <a:latin typeface="Corbel"/>
              </a:rPr>
              <a:t>lze doložit původ zpráv </a:t>
            </a:r>
          </a:p>
          <a:p>
            <a:pPr marL="342900" indent="-342900">
              <a:buClr>
                <a:srgbClr val="CED630"/>
              </a:buClr>
              <a:buFont typeface="Arial" panose="020B0604020202020204" pitchFamily="34" charset="0"/>
              <a:buChar char="•"/>
            </a:pPr>
            <a:r>
              <a:rPr lang="cs-CZ" sz="2000">
                <a:solidFill>
                  <a:srgbClr val="004666"/>
                </a:solidFill>
                <a:latin typeface="Corbel"/>
              </a:rPr>
              <a:t>obtížněji dochází k manipulaci historie</a:t>
            </a:r>
          </a:p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443771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716ECA-74C1-E376-E329-8558C81881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712030E-4AAD-74FF-079F-EEF513326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pc="-1"/>
              <a:t>Architektura Matrixu</a:t>
            </a:r>
            <a:endParaRPr lang="cs-CZ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E42D9F2-1804-F880-9A30-D610C45341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19632" y="1826424"/>
            <a:ext cx="5348146" cy="3673325"/>
          </a:xfrm>
        </p:spPr>
        <p:txBody>
          <a:bodyPr>
            <a:normAutofit/>
          </a:bodyPr>
          <a:lstStyle/>
          <a:p>
            <a:r>
              <a:rPr lang="cs-CZ" b="1"/>
              <a:t>OSS specifikace</a:t>
            </a:r>
            <a:r>
              <a:rPr lang="en-US" b="1"/>
              <a:t> (MS</a:t>
            </a:r>
            <a:r>
              <a:rPr lang="cs-CZ" b="1"/>
              <a:t>C</a:t>
            </a:r>
            <a:r>
              <a:rPr lang="en-US" b="1"/>
              <a:t>)</a:t>
            </a:r>
            <a:endParaRPr lang="cs-CZ" b="1"/>
          </a:p>
          <a:p>
            <a:pPr lvl="1"/>
            <a:r>
              <a:rPr lang="cs-CZ"/>
              <a:t>Definuje:</a:t>
            </a:r>
          </a:p>
          <a:p>
            <a:pPr lvl="2"/>
            <a:r>
              <a:rPr lang="cs-CZ"/>
              <a:t>datové struktury</a:t>
            </a:r>
          </a:p>
          <a:p>
            <a:pPr lvl="2"/>
            <a:r>
              <a:rPr lang="cs-CZ"/>
              <a:t>komunikační protokol</a:t>
            </a:r>
          </a:p>
          <a:p>
            <a:pPr lvl="2"/>
            <a:r>
              <a:rPr lang="cs-CZ"/>
              <a:t>chování dat</a:t>
            </a:r>
          </a:p>
          <a:p>
            <a:pPr lvl="1"/>
            <a:r>
              <a:rPr lang="cs-CZ"/>
              <a:t>Vendor-neutral</a:t>
            </a:r>
          </a:p>
          <a:p>
            <a:pPr lvl="1"/>
            <a:r>
              <a:rPr lang="cs-CZ"/>
              <a:t>Interoperabilní</a:t>
            </a:r>
          </a:p>
        </p:txBody>
      </p:sp>
      <p:sp>
        <p:nvSpPr>
          <p:cNvPr id="6" name="Zástupný obsah 2">
            <a:extLst>
              <a:ext uri="{FF2B5EF4-FFF2-40B4-BE49-F238E27FC236}">
                <a16:creationId xmlns:a16="http://schemas.microsoft.com/office/drawing/2014/main" id="{9069C16F-47C3-0A60-7B03-96F30B6350C3}"/>
              </a:ext>
            </a:extLst>
          </p:cNvPr>
          <p:cNvSpPr txBox="1">
            <a:spLocks/>
          </p:cNvSpPr>
          <p:nvPr/>
        </p:nvSpPr>
        <p:spPr>
          <a:xfrm>
            <a:off x="6304337" y="1830722"/>
            <a:ext cx="5348146" cy="247192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CED630"/>
              </a:buClr>
              <a:buFont typeface="Arial"/>
              <a:buChar char="•"/>
              <a:defRPr sz="3200" b="0" i="0" kern="1200">
                <a:solidFill>
                  <a:srgbClr val="004666"/>
                </a:solidFill>
                <a:latin typeface="Corbel"/>
                <a:ea typeface="+mn-ea"/>
                <a:cs typeface="Corbe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b="0" i="0" kern="1200">
                <a:solidFill>
                  <a:srgbClr val="004666"/>
                </a:solidFill>
                <a:latin typeface="Corbel"/>
                <a:ea typeface="+mn-ea"/>
                <a:cs typeface="Corbe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CED630"/>
              </a:buClr>
              <a:buFont typeface="Arial"/>
              <a:buChar char="•"/>
              <a:defRPr sz="2400" b="0" i="0" kern="1200">
                <a:solidFill>
                  <a:srgbClr val="004666"/>
                </a:solidFill>
                <a:latin typeface="Corbel"/>
                <a:ea typeface="+mn-ea"/>
                <a:cs typeface="Corbe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b="0" i="0" kern="1200">
                <a:solidFill>
                  <a:srgbClr val="004666"/>
                </a:solidFill>
                <a:latin typeface="Corbel"/>
                <a:ea typeface="+mn-ea"/>
                <a:cs typeface="Corbe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CED630"/>
              </a:buClr>
              <a:buFont typeface="Arial"/>
              <a:buChar char="»"/>
              <a:defRPr sz="2000" b="0" i="0" kern="1200">
                <a:solidFill>
                  <a:srgbClr val="004666"/>
                </a:solidFill>
                <a:latin typeface="Corbel"/>
                <a:ea typeface="+mn-ea"/>
                <a:cs typeface="Corbe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b="1"/>
              <a:t>Konkrétní implementace</a:t>
            </a:r>
            <a:endParaRPr lang="cs-CZ"/>
          </a:p>
          <a:p>
            <a:pPr lvl="2"/>
            <a:r>
              <a:rPr lang="cs-CZ"/>
              <a:t>server: Synapse (Dendrit)</a:t>
            </a:r>
          </a:p>
          <a:p>
            <a:pPr lvl="2"/>
            <a:r>
              <a:rPr lang="cs-CZ"/>
              <a:t>klient: Element(X) , FluffyChat, Cinny, Nheko</a:t>
            </a:r>
          </a:p>
          <a:p>
            <a:pPr lvl="2"/>
            <a:r>
              <a:rPr lang="cs-CZ"/>
              <a:t>Thunderbird, emClient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5CE855C-D81E-B11B-E7BA-26AC72C2BA76}"/>
              </a:ext>
            </a:extLst>
          </p:cNvPr>
          <p:cNvSpPr txBox="1"/>
          <p:nvPr/>
        </p:nvSpPr>
        <p:spPr>
          <a:xfrm>
            <a:off x="6667778" y="6083927"/>
            <a:ext cx="37994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>
                <a:solidFill>
                  <a:schemeClr val="bg1">
                    <a:lumMod val="85000"/>
                  </a:schemeClr>
                </a:solidFill>
                <a:latin typeface="Corbel" panose="020B0503020204020204" pitchFamily="34" charset="0"/>
              </a:rPr>
              <a:t>https://matrix.org/ecosystem/clients/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07F172B-9D75-C204-E3A8-3E5F9F2EA3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3917" y="4498734"/>
            <a:ext cx="1133633" cy="10955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81ADECF-9378-BFD8-C918-038939586A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66885" y="4455602"/>
            <a:ext cx="1178977" cy="11336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34" name="Picture 10" descr="Element Pro app">
            <a:extLst>
              <a:ext uri="{FF2B5EF4-FFF2-40B4-BE49-F238E27FC236}">
                <a16:creationId xmlns:a16="http://schemas.microsoft.com/office/drawing/2014/main" id="{FDE1595C-3529-5062-23D8-3453203F46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2914" y="4498733"/>
            <a:ext cx="1133632" cy="113363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94560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FF77E8-588A-9398-2620-A080C40A8A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9A86E66-3D50-8340-4D8D-E6A925731D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pc="-1"/>
              <a:t>Architektura Matrixu</a:t>
            </a:r>
            <a:endParaRPr lang="cs-CZ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1CE91D5-73BE-E6B1-B6FC-37AD61F991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19632" y="1826424"/>
            <a:ext cx="2194667" cy="650645"/>
          </a:xfrm>
        </p:spPr>
        <p:txBody>
          <a:bodyPr>
            <a:normAutofit/>
          </a:bodyPr>
          <a:lstStyle/>
          <a:p>
            <a:r>
              <a:rPr lang="cs-CZ" b="1"/>
              <a:t>Bridges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2675155-E4F2-BED2-8F30-78AB6374EF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5051" y="1634635"/>
            <a:ext cx="4581134" cy="5004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355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4D8BBC-98F9-7346-ABF5-550FB8F2F1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1556CEB-823E-BB2A-87CA-BF6A5DE94D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pc="-1"/>
              <a:t>Architektura Matrixu</a:t>
            </a:r>
            <a:endParaRPr lang="cs-CZ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CB916B1-A9A2-BC40-8D4A-0D5F6D156580}"/>
              </a:ext>
            </a:extLst>
          </p:cNvPr>
          <p:cNvSpPr/>
          <p:nvPr/>
        </p:nvSpPr>
        <p:spPr>
          <a:xfrm>
            <a:off x="1815153" y="2388358"/>
            <a:ext cx="2681785" cy="1180531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/>
              <a:t>NIX.CZ Home server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1F53B89-481E-9450-C0C7-A0F771DEB79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6811" y="2463970"/>
            <a:ext cx="315196" cy="30862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DB7A824-548F-874A-5010-B790632D1A9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2007" y="2462055"/>
            <a:ext cx="315196" cy="30862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DF5DBC6-D8DE-2AD7-2D11-E58F8F5F450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396" y="2450511"/>
            <a:ext cx="315196" cy="308629"/>
          </a:xfrm>
          <a:prstGeom prst="rect">
            <a:avLst/>
          </a:prstGeom>
        </p:spPr>
      </p:pic>
      <p:sp>
        <p:nvSpPr>
          <p:cNvPr id="22" name="Speech Bubble: Oval 21">
            <a:extLst>
              <a:ext uri="{FF2B5EF4-FFF2-40B4-BE49-F238E27FC236}">
                <a16:creationId xmlns:a16="http://schemas.microsoft.com/office/drawing/2014/main" id="{ABCD73BE-3334-18D3-1276-F21AE7CB44C3}"/>
              </a:ext>
            </a:extLst>
          </p:cNvPr>
          <p:cNvSpPr/>
          <p:nvPr/>
        </p:nvSpPr>
        <p:spPr>
          <a:xfrm>
            <a:off x="2717203" y="3114995"/>
            <a:ext cx="315196" cy="308629"/>
          </a:xfrm>
          <a:prstGeom prst="wedgeEllipseCallou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4" name="Speech Bubble: Oval 23">
            <a:extLst>
              <a:ext uri="{FF2B5EF4-FFF2-40B4-BE49-F238E27FC236}">
                <a16:creationId xmlns:a16="http://schemas.microsoft.com/office/drawing/2014/main" id="{4427ACA9-230A-614C-93F1-67A668C7554B}"/>
              </a:ext>
            </a:extLst>
          </p:cNvPr>
          <p:cNvSpPr/>
          <p:nvPr/>
        </p:nvSpPr>
        <p:spPr>
          <a:xfrm>
            <a:off x="3076754" y="3114995"/>
            <a:ext cx="315196" cy="308629"/>
          </a:xfrm>
          <a:prstGeom prst="wedgeEllipseCallou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5BD80E56-4576-D61F-E136-EEC2A0446419}"/>
              </a:ext>
            </a:extLst>
          </p:cNvPr>
          <p:cNvSpPr/>
          <p:nvPr/>
        </p:nvSpPr>
        <p:spPr>
          <a:xfrm>
            <a:off x="7747380" y="1798092"/>
            <a:ext cx="2681785" cy="1180531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/>
              <a:t>CZ.NIC Home server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BE950837-0714-880B-FDBB-6690FCAF528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9038" y="1873704"/>
            <a:ext cx="315196" cy="308629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E430F968-CB4B-093A-B5A5-2380A9BF9A0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4234" y="1871789"/>
            <a:ext cx="315196" cy="308629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82D0A930-E02E-3B51-DD4E-843704D5205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1623" y="1860245"/>
            <a:ext cx="315196" cy="308629"/>
          </a:xfrm>
          <a:prstGeom prst="rect">
            <a:avLst/>
          </a:prstGeom>
        </p:spPr>
      </p:pic>
      <p:sp>
        <p:nvSpPr>
          <p:cNvPr id="34" name="Speech Bubble: Oval 33">
            <a:extLst>
              <a:ext uri="{FF2B5EF4-FFF2-40B4-BE49-F238E27FC236}">
                <a16:creationId xmlns:a16="http://schemas.microsoft.com/office/drawing/2014/main" id="{A215F839-3E10-AC3E-2834-88F4BA4C5FA3}"/>
              </a:ext>
            </a:extLst>
          </p:cNvPr>
          <p:cNvSpPr/>
          <p:nvPr/>
        </p:nvSpPr>
        <p:spPr>
          <a:xfrm>
            <a:off x="8649430" y="2524729"/>
            <a:ext cx="315196" cy="308629"/>
          </a:xfrm>
          <a:prstGeom prst="wedgeEllipseCallou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6" name="Speech Bubble: Oval 35">
            <a:extLst>
              <a:ext uri="{FF2B5EF4-FFF2-40B4-BE49-F238E27FC236}">
                <a16:creationId xmlns:a16="http://schemas.microsoft.com/office/drawing/2014/main" id="{A951EFF7-EF99-514E-A66E-F50D5906346D}"/>
              </a:ext>
            </a:extLst>
          </p:cNvPr>
          <p:cNvSpPr/>
          <p:nvPr/>
        </p:nvSpPr>
        <p:spPr>
          <a:xfrm>
            <a:off x="9008981" y="2524729"/>
            <a:ext cx="315196" cy="308629"/>
          </a:xfrm>
          <a:prstGeom prst="wedgeEllipseCallou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04AC05FF-24CF-D811-4E94-E300F8CA5ABC}"/>
              </a:ext>
            </a:extLst>
          </p:cNvPr>
          <p:cNvSpPr/>
          <p:nvPr/>
        </p:nvSpPr>
        <p:spPr>
          <a:xfrm>
            <a:off x="6406487" y="4659572"/>
            <a:ext cx="2681785" cy="1180531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/>
              <a:t>NÚKIB Home server</a:t>
            </a: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6033E0DA-E2F7-8560-7C55-3C483C5E4A5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8145" y="4735184"/>
            <a:ext cx="315196" cy="308629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D445ECE0-707F-A228-370F-CBFD5D963FD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3341" y="4733269"/>
            <a:ext cx="315196" cy="308629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4E840285-F8AE-36F4-6822-277315A9975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0730" y="4721725"/>
            <a:ext cx="315196" cy="308629"/>
          </a:xfrm>
          <a:prstGeom prst="rect">
            <a:avLst/>
          </a:prstGeom>
        </p:spPr>
      </p:pic>
      <p:sp>
        <p:nvSpPr>
          <p:cNvPr id="46" name="Speech Bubble: Oval 45">
            <a:extLst>
              <a:ext uri="{FF2B5EF4-FFF2-40B4-BE49-F238E27FC236}">
                <a16:creationId xmlns:a16="http://schemas.microsoft.com/office/drawing/2014/main" id="{A864D94F-05F3-0CD9-36AD-D26C6194FF67}"/>
              </a:ext>
            </a:extLst>
          </p:cNvPr>
          <p:cNvSpPr/>
          <p:nvPr/>
        </p:nvSpPr>
        <p:spPr>
          <a:xfrm>
            <a:off x="7308537" y="5386209"/>
            <a:ext cx="315196" cy="308629"/>
          </a:xfrm>
          <a:prstGeom prst="wedgeEllipseCallou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48" name="Speech Bubble: Oval 47">
            <a:extLst>
              <a:ext uri="{FF2B5EF4-FFF2-40B4-BE49-F238E27FC236}">
                <a16:creationId xmlns:a16="http://schemas.microsoft.com/office/drawing/2014/main" id="{878CD1D8-ECF7-32EE-AAAC-0937014CEDCF}"/>
              </a:ext>
            </a:extLst>
          </p:cNvPr>
          <p:cNvSpPr/>
          <p:nvPr/>
        </p:nvSpPr>
        <p:spPr>
          <a:xfrm>
            <a:off x="7668088" y="5386209"/>
            <a:ext cx="315196" cy="308629"/>
          </a:xfrm>
          <a:prstGeom prst="wedgeEllipseCallou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B166F8D5-9231-4B2B-4EE2-2FB19E5CDF0A}"/>
              </a:ext>
            </a:extLst>
          </p:cNvPr>
          <p:cNvCxnSpPr/>
          <p:nvPr/>
        </p:nvCxnSpPr>
        <p:spPr>
          <a:xfrm flipV="1">
            <a:off x="4711890" y="2500856"/>
            <a:ext cx="2818263" cy="516568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19138DB9-FDAB-E574-F50D-B0EAEEFB5FA8}"/>
              </a:ext>
            </a:extLst>
          </p:cNvPr>
          <p:cNvCxnSpPr>
            <a:cxnSpLocks/>
          </p:cNvCxnSpPr>
          <p:nvPr/>
        </p:nvCxnSpPr>
        <p:spPr>
          <a:xfrm>
            <a:off x="4711890" y="3129408"/>
            <a:ext cx="2330355" cy="1422120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07EC5934-1DE7-F495-17F6-EB1914DBE974}"/>
              </a:ext>
            </a:extLst>
          </p:cNvPr>
          <p:cNvCxnSpPr>
            <a:cxnSpLocks/>
          </p:cNvCxnSpPr>
          <p:nvPr/>
        </p:nvCxnSpPr>
        <p:spPr>
          <a:xfrm flipV="1">
            <a:off x="7127669" y="2833358"/>
            <a:ext cx="402484" cy="1633927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58" name="TextBox 57">
            <a:extLst>
              <a:ext uri="{FF2B5EF4-FFF2-40B4-BE49-F238E27FC236}">
                <a16:creationId xmlns:a16="http://schemas.microsoft.com/office/drawing/2014/main" id="{60CF365D-4322-BE2D-50F1-783CDA44D4AF}"/>
              </a:ext>
            </a:extLst>
          </p:cNvPr>
          <p:cNvSpPr txBox="1"/>
          <p:nvPr/>
        </p:nvSpPr>
        <p:spPr>
          <a:xfrm>
            <a:off x="5712788" y="2893166"/>
            <a:ext cx="161612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>
                <a:solidFill>
                  <a:srgbClr val="C00000"/>
                </a:solidFill>
              </a:rPr>
              <a:t>Federace</a:t>
            </a:r>
          </a:p>
          <a:p>
            <a:r>
              <a:rPr lang="cs-CZ" sz="2800">
                <a:solidFill>
                  <a:srgbClr val="C00000"/>
                </a:solidFill>
              </a:rPr>
              <a:t>TCP/8448</a:t>
            </a:r>
          </a:p>
        </p:txBody>
      </p:sp>
    </p:spTree>
    <p:extLst>
      <p:ext uri="{BB962C8B-B14F-4D97-AF65-F5344CB8AC3E}">
        <p14:creationId xmlns:p14="http://schemas.microsoft.com/office/powerpoint/2010/main" val="2536409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34" grpId="0" animBg="1"/>
      <p:bldP spid="36" grpId="0" animBg="1"/>
      <p:bldP spid="38" grpId="0" animBg="1"/>
      <p:bldP spid="46" grpId="0" animBg="1"/>
      <p:bldP spid="48" grpId="0" animBg="1"/>
      <p:bldP spid="5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C9E968-3661-001C-53CE-87452166F6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478CC38-D149-1D6C-1C34-3782192330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pc="-1"/>
              <a:t>Identity &amp; zařízení</a:t>
            </a:r>
            <a:endParaRPr lang="cs-CZ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1DA7E2F-7913-F353-47FE-3E843107AB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19632" y="1917717"/>
            <a:ext cx="10507498" cy="3635427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>
                <a:solidFill>
                  <a:schemeClr val="tx2"/>
                </a:solidFill>
                <a:latin typeface="Corbel" panose="020B0503020204020204" pitchFamily="34" charset="0"/>
              </a:rPr>
              <a:t>Uživatel má více zařízení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>
                <a:solidFill>
                  <a:schemeClr val="tx2"/>
                </a:solidFill>
                <a:latin typeface="Corbel" panose="020B0503020204020204" pitchFamily="34" charset="0"/>
              </a:rPr>
              <a:t>Každé zařízení má:</a:t>
            </a:r>
          </a:p>
          <a:p>
            <a:pPr marL="857250" lvl="1" indent="-457200">
              <a:buFont typeface="Arial" panose="020B0604020202020204" pitchFamily="34" charset="0"/>
              <a:buChar char="•"/>
            </a:pPr>
            <a:r>
              <a:rPr lang="cs-CZ">
                <a:solidFill>
                  <a:schemeClr val="tx2"/>
                </a:solidFill>
                <a:latin typeface="Corbel" panose="020B0503020204020204" pitchFamily="34" charset="0"/>
              </a:rPr>
              <a:t>vlastní identity keypair  - Curve25519 (key agreement)</a:t>
            </a:r>
          </a:p>
          <a:p>
            <a:pPr marL="857250" lvl="1" indent="-457200">
              <a:buFont typeface="Arial" panose="020B0604020202020204" pitchFamily="34" charset="0"/>
              <a:buChar char="•"/>
            </a:pPr>
            <a:r>
              <a:rPr lang="cs-CZ">
                <a:solidFill>
                  <a:schemeClr val="tx2"/>
                </a:solidFill>
                <a:latin typeface="Corbel" panose="020B0503020204020204" pitchFamily="34" charset="0"/>
              </a:rPr>
              <a:t>vlastní kryptografický stav - </a:t>
            </a:r>
            <a:r>
              <a:rPr lang="cs-CZ"/>
              <a:t>Ed25519 (signing)</a:t>
            </a:r>
            <a:endParaRPr lang="cs-CZ">
              <a:solidFill>
                <a:schemeClr val="tx2"/>
              </a:solidFill>
              <a:latin typeface="Corbel" panose="020B0503020204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>
                <a:solidFill>
                  <a:schemeClr val="tx2"/>
                </a:solidFill>
                <a:latin typeface="Corbel" panose="020B0503020204020204" pitchFamily="34" charset="0"/>
              </a:rPr>
              <a:t>Ztráta zařízení neznamená ztrátu identity (recovery)</a:t>
            </a:r>
          </a:p>
        </p:txBody>
      </p:sp>
    </p:spTree>
    <p:extLst>
      <p:ext uri="{BB962C8B-B14F-4D97-AF65-F5344CB8AC3E}">
        <p14:creationId xmlns:p14="http://schemas.microsoft.com/office/powerpoint/2010/main" val="31954492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4A04F1-FB6C-29A6-8D76-218DADEE9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3017D9A-E3D0-06E2-CEC2-EB86B7FC7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pc="-1"/>
              <a:t>Olm - 1:1 kryptografie</a:t>
            </a:r>
            <a:endParaRPr lang="cs-CZ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7AF99A0-BE23-6846-14AD-FA48EAA8F9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80636" y="1853122"/>
            <a:ext cx="5661845" cy="3635427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>
                <a:solidFill>
                  <a:schemeClr val="tx2"/>
                </a:solidFill>
                <a:latin typeface="Corbel" panose="020B0503020204020204" pitchFamily="34" charset="0"/>
              </a:rPr>
              <a:t>Použití pro </a:t>
            </a:r>
          </a:p>
          <a:p>
            <a:pPr marL="857250" lvl="1" indent="-457200">
              <a:buFont typeface="Arial" panose="020B0604020202020204" pitchFamily="34" charset="0"/>
              <a:buChar char="•"/>
            </a:pPr>
            <a:r>
              <a:rPr lang="cs-CZ">
                <a:solidFill>
                  <a:schemeClr val="tx2"/>
                </a:solidFill>
                <a:latin typeface="Corbel" panose="020B0503020204020204" pitchFamily="34" charset="0"/>
              </a:rPr>
              <a:t>DM</a:t>
            </a:r>
          </a:p>
          <a:p>
            <a:pPr marL="857250" lvl="1" indent="-457200">
              <a:buFont typeface="Arial" panose="020B0604020202020204" pitchFamily="34" charset="0"/>
              <a:buChar char="•"/>
            </a:pPr>
            <a:r>
              <a:rPr lang="cs-CZ">
                <a:solidFill>
                  <a:schemeClr val="tx2"/>
                </a:solidFill>
                <a:latin typeface="Corbel" panose="020B0503020204020204" pitchFamily="34" charset="0"/>
              </a:rPr>
              <a:t>distribuce klíčů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>
                <a:solidFill>
                  <a:schemeClr val="tx2"/>
                </a:solidFill>
                <a:latin typeface="Corbel" panose="020B0503020204020204" pitchFamily="34" charset="0"/>
              </a:rPr>
              <a:t>Vlastnosti Olm</a:t>
            </a:r>
          </a:p>
          <a:p>
            <a:pPr marL="857250" lvl="1" indent="-457200">
              <a:buFont typeface="Arial" panose="020B0604020202020204" pitchFamily="34" charset="0"/>
              <a:buChar char="•"/>
            </a:pPr>
            <a:r>
              <a:rPr lang="cs-CZ">
                <a:solidFill>
                  <a:schemeClr val="tx2"/>
                </a:solidFill>
              </a:rPr>
              <a:t>double ratchet</a:t>
            </a:r>
            <a:endParaRPr lang="cs-CZ">
              <a:solidFill>
                <a:schemeClr val="tx2"/>
              </a:solidFill>
              <a:latin typeface="Corbel" panose="020B0503020204020204" pitchFamily="34" charset="0"/>
            </a:endParaRPr>
          </a:p>
          <a:p>
            <a:pPr marL="857250" lvl="1" indent="-457200">
              <a:buFont typeface="Arial" panose="020B0604020202020204" pitchFamily="34" charset="0"/>
              <a:buChar char="•"/>
            </a:pPr>
            <a:r>
              <a:rPr lang="cs-CZ">
                <a:solidFill>
                  <a:schemeClr val="tx2"/>
                </a:solidFill>
              </a:rPr>
              <a:t>forward secrecy</a:t>
            </a:r>
          </a:p>
          <a:p>
            <a:pPr marL="857250" lvl="1" indent="-457200">
              <a:buFont typeface="Arial" panose="020B0604020202020204" pitchFamily="34" charset="0"/>
              <a:buChar char="•"/>
            </a:pPr>
            <a:r>
              <a:rPr lang="cs-CZ">
                <a:solidFill>
                  <a:schemeClr val="tx2"/>
                </a:solidFill>
              </a:rPr>
              <a:t>post-compromise security</a:t>
            </a:r>
            <a:endParaRPr lang="cs-CZ">
              <a:solidFill>
                <a:schemeClr val="tx2"/>
              </a:solidFill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86999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03933B-D2D0-F477-7945-5609915C0B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6CE4A47-7D36-8E71-3364-C87DA1ACDD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Megolm</a:t>
            </a:r>
            <a:r>
              <a:rPr lang="cs-CZ" spc="-1"/>
              <a:t> -</a:t>
            </a:r>
            <a:r>
              <a:rPr lang="cs-CZ"/>
              <a:t> skupinové šifrování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7B1740C-109E-3DA8-86EF-3833914305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20216" y="2191391"/>
            <a:ext cx="10073658" cy="2475218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/>
              <a:t>V místnosti 1:N je nutné použít Megolm</a:t>
            </a:r>
          </a:p>
          <a:p>
            <a:pPr marL="857250" lvl="1" indent="-457200">
              <a:buFont typeface="Arial" panose="020B0604020202020204" pitchFamily="34" charset="0"/>
              <a:buChar char="•"/>
            </a:pPr>
            <a:r>
              <a:rPr lang="cs-CZ"/>
              <a:t>Olm by musel používat N</a:t>
            </a:r>
            <a:r>
              <a:rPr lang="cs-CZ" baseline="30000"/>
              <a:t>2</a:t>
            </a:r>
            <a:r>
              <a:rPr lang="cs-CZ"/>
              <a:t> - 1 klíčů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/>
              <a:t>Jeden klíč → mnoho příjemců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/>
              <a:t>Optimalizován pro velké místnosti a nízkou režii</a:t>
            </a:r>
          </a:p>
        </p:txBody>
      </p:sp>
    </p:spTree>
    <p:extLst>
      <p:ext uri="{BB962C8B-B14F-4D97-AF65-F5344CB8AC3E}">
        <p14:creationId xmlns:p14="http://schemas.microsoft.com/office/powerpoint/2010/main" val="15164055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629204-ABF1-DABF-65BC-AB43E0C872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1BB95F0-5691-97F3-9D06-2ACEA8C67D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Megolm</a:t>
            </a:r>
            <a:r>
              <a:rPr lang="cs-CZ" spc="-1"/>
              <a:t> –</a:t>
            </a:r>
            <a:r>
              <a:rPr lang="cs-CZ"/>
              <a:t> rotace a bezpečnost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9938B27-D6C1-8989-D5D4-DB788EAD05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20216" y="1844298"/>
            <a:ext cx="10073658" cy="3635427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/>
              <a:t>Rotace klíčů při</a:t>
            </a:r>
          </a:p>
          <a:p>
            <a:pPr marL="857250" lvl="1" indent="-457200">
              <a:buFont typeface="Arial" panose="020B0604020202020204" pitchFamily="34" charset="0"/>
              <a:buChar char="•"/>
            </a:pPr>
            <a:r>
              <a:rPr lang="cs-CZ"/>
              <a:t>join nebo leave z místnosti</a:t>
            </a:r>
          </a:p>
          <a:p>
            <a:pPr marL="857250" lvl="1" indent="-457200">
              <a:buFont typeface="Arial" panose="020B0604020202020204" pitchFamily="34" charset="0"/>
              <a:buChar char="•"/>
            </a:pPr>
            <a:r>
              <a:rPr lang="cs-CZ"/>
              <a:t>čas nebo počet zpráv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/>
              <a:t>Odebraní členové nemůžou číst nové zprávy</a:t>
            </a:r>
            <a:br>
              <a:rPr lang="cs-CZ"/>
            </a:br>
            <a:r>
              <a:rPr lang="cs-CZ" sz="2000"/>
              <a:t>(pokud jim někdo přepošle nový klíč)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/>
              <a:t>Noví členové nemůžou číst staré zprávy</a:t>
            </a:r>
            <a:br>
              <a:rPr lang="cs-CZ"/>
            </a:br>
            <a:r>
              <a:rPr lang="cs-CZ" sz="2000"/>
              <a:t>(pokud jim někdo přepošle původní klíč)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732141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9CCBE0-D3D4-D7A7-C999-C2345B217A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C19032D-A8A2-6BEE-B5BC-A3EA59645B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Instalace a monitoring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AB3E539-23D3-EF36-9FA0-6B4AE6FE4B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59567" y="2061800"/>
            <a:ext cx="9634483" cy="3091793"/>
          </a:xfrm>
        </p:spPr>
        <p:txBody>
          <a:bodyPr/>
          <a:lstStyle/>
          <a:p>
            <a:r>
              <a:rPr lang="cs-CZ"/>
              <a:t>Synapse server – Python balík + konfigurace v YAML</a:t>
            </a:r>
          </a:p>
          <a:p>
            <a:pPr lvl="1"/>
            <a:r>
              <a:rPr lang="cs-CZ"/>
              <a:t>1h včetně čtení dokumentace</a:t>
            </a:r>
          </a:p>
          <a:p>
            <a:pPr lvl="1"/>
            <a:r>
              <a:rPr lang="cs-CZ"/>
              <a:t>povolení uživatelů – auto registrace / LDAP / OAUTH2</a:t>
            </a:r>
          </a:p>
          <a:p>
            <a:pPr lvl="1"/>
            <a:r>
              <a:rPr lang="cs-CZ"/>
              <a:t>federace</a:t>
            </a:r>
            <a:r>
              <a:rPr lang="en-US"/>
              <a:t> server</a:t>
            </a:r>
            <a:r>
              <a:rPr lang="cs-CZ"/>
              <a:t>ů – TCP/8448 (HTTPs)</a:t>
            </a:r>
          </a:p>
        </p:txBody>
      </p:sp>
    </p:spTree>
    <p:extLst>
      <p:ext uri="{BB962C8B-B14F-4D97-AF65-F5344CB8AC3E}">
        <p14:creationId xmlns:p14="http://schemas.microsoft.com/office/powerpoint/2010/main" val="3949265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6F834A-3753-A1E6-F246-86B19BBB4C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8E02A40-5042-B967-7D7A-BCD4D770CF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9632" y="624866"/>
            <a:ext cx="9634483" cy="858753"/>
          </a:xfrm>
        </p:spPr>
        <p:txBody>
          <a:bodyPr/>
          <a:lstStyle/>
          <a:p>
            <a:r>
              <a:rPr lang="en-US"/>
              <a:t>Konfigurace Caddy</a:t>
            </a:r>
            <a:endParaRPr lang="cs-CZ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6997BA2-87E5-951F-E2C7-96E05F12270E}"/>
              </a:ext>
            </a:extLst>
          </p:cNvPr>
          <p:cNvSpPr txBox="1"/>
          <p:nvPr/>
        </p:nvSpPr>
        <p:spPr>
          <a:xfrm>
            <a:off x="203285" y="2142727"/>
            <a:ext cx="6097112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b="1">
                <a:latin typeface="Courier New" panose="02070309020205020404" pitchFamily="49" charset="0"/>
                <a:cs typeface="Courier New" panose="02070309020205020404" pitchFamily="49" charset="0"/>
              </a:rPr>
              <a:t>matrix.abc.cz {</a:t>
            </a:r>
          </a:p>
          <a:p>
            <a:r>
              <a:rPr lang="cs-CZ" b="1">
                <a:latin typeface="Courier New" panose="02070309020205020404" pitchFamily="49" charset="0"/>
                <a:cs typeface="Courier New" panose="02070309020205020404" pitchFamily="49" charset="0"/>
              </a:rPr>
              <a:t>  encode zstd gzip</a:t>
            </a:r>
          </a:p>
          <a:p>
            <a:r>
              <a:rPr lang="cs-CZ" b="1">
                <a:latin typeface="Courier New" panose="02070309020205020404" pitchFamily="49" charset="0"/>
                <a:cs typeface="Courier New" panose="02070309020205020404" pitchFamily="49" charset="0"/>
              </a:rPr>
              <a:t>  reverse_proxy /_matrix/* localhost:8008</a:t>
            </a:r>
          </a:p>
          <a:p>
            <a:r>
              <a:rPr lang="cs-CZ" b="1">
                <a:latin typeface="Courier New" panose="02070309020205020404" pitchFamily="49" charset="0"/>
                <a:cs typeface="Courier New" panose="02070309020205020404" pitchFamily="49" charset="0"/>
              </a:rPr>
              <a:t>  reverse_proxy /_synapse/client/* localhost:8008</a:t>
            </a:r>
          </a:p>
          <a:p>
            <a:r>
              <a:rPr lang="cs-CZ" b="1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cs-CZ" b="1">
                <a:latin typeface="Courier New" panose="02070309020205020404" pitchFamily="49" charset="0"/>
                <a:cs typeface="Courier New" panose="02070309020205020404" pitchFamily="49" charset="0"/>
              </a:rPr>
              <a:t>matrix.abc.cz:8448 {</a:t>
            </a:r>
          </a:p>
          <a:p>
            <a:r>
              <a:rPr lang="cs-CZ" b="1">
                <a:latin typeface="Courier New" panose="02070309020205020404" pitchFamily="49" charset="0"/>
                <a:cs typeface="Courier New" panose="02070309020205020404" pitchFamily="49" charset="0"/>
              </a:rPr>
              <a:t>  encode zstd gzip</a:t>
            </a:r>
          </a:p>
          <a:p>
            <a:r>
              <a:rPr lang="cs-CZ" b="1">
                <a:latin typeface="Courier New" panose="02070309020205020404" pitchFamily="49" charset="0"/>
                <a:cs typeface="Courier New" panose="02070309020205020404" pitchFamily="49" charset="0"/>
              </a:rPr>
              <a:t>  reverse_proxy /_matrix/* localhost:8008</a:t>
            </a:r>
          </a:p>
          <a:p>
            <a:r>
              <a:rPr lang="cs-CZ" b="1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BFBA68F-ECEC-A497-86B0-EC6213C9F3FB}"/>
              </a:ext>
            </a:extLst>
          </p:cNvPr>
          <p:cNvSpPr txBox="1"/>
          <p:nvPr/>
        </p:nvSpPr>
        <p:spPr>
          <a:xfrm>
            <a:off x="6459201" y="2138091"/>
            <a:ext cx="5732799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b="1">
                <a:latin typeface="Courier New" panose="02070309020205020404" pitchFamily="49" charset="0"/>
                <a:cs typeface="Courier New" panose="02070309020205020404" pitchFamily="49" charset="0"/>
              </a:rPr>
              <a:t>abc.cz {</a:t>
            </a:r>
          </a:p>
          <a:p>
            <a:r>
              <a:rPr lang="cs-CZ" b="1">
                <a:latin typeface="Courier New" panose="02070309020205020404" pitchFamily="49" charset="0"/>
                <a:cs typeface="Courier New" panose="02070309020205020404" pitchFamily="49" charset="0"/>
              </a:rPr>
              <a:t>  @matrix_server path /.well-known/matrix/server</a:t>
            </a:r>
          </a:p>
          <a:p>
            <a:r>
              <a:rPr lang="cs-CZ" b="1">
                <a:latin typeface="Courier New" panose="02070309020205020404" pitchFamily="49" charset="0"/>
                <a:cs typeface="Courier New" panose="02070309020205020404" pitchFamily="49" charset="0"/>
              </a:rPr>
              <a:t>    handle @matrix_server {</a:t>
            </a:r>
          </a:p>
          <a:p>
            <a:r>
              <a:rPr lang="cs-CZ" b="1">
                <a:latin typeface="Courier New" panose="02070309020205020404" pitchFamily="49" charset="0"/>
                <a:cs typeface="Courier New" panose="02070309020205020404" pitchFamily="49" charset="0"/>
              </a:rPr>
              <a:t>    header Content-Type application/json</a:t>
            </a:r>
          </a:p>
          <a:p>
            <a:r>
              <a:rPr lang="cs-CZ" b="1">
                <a:latin typeface="Courier New" panose="02070309020205020404" pitchFamily="49" charset="0"/>
                <a:cs typeface="Courier New" panose="02070309020205020404" pitchFamily="49" charset="0"/>
              </a:rPr>
              <a:t>    header Access-Control-Allow-Origin *</a:t>
            </a:r>
          </a:p>
          <a:p>
            <a:r>
              <a:rPr lang="cs-CZ" b="1">
                <a:latin typeface="Courier New" panose="02070309020205020404" pitchFamily="49" charset="0"/>
                <a:cs typeface="Courier New" panose="02070309020205020404" pitchFamily="49" charset="0"/>
              </a:rPr>
              <a:t>    respond `{"m.server":"matrix.abc.cz:443"}` 200</a:t>
            </a:r>
          </a:p>
          <a:p>
            <a:r>
              <a:rPr lang="cs-CZ" b="1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r>
              <a:rPr lang="cs-CZ" b="1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3D9B82E-B591-7EBA-0B12-CAAF41A8D74A}"/>
              </a:ext>
            </a:extLst>
          </p:cNvPr>
          <p:cNvSpPr txBox="1"/>
          <p:nvPr/>
        </p:nvSpPr>
        <p:spPr>
          <a:xfrm>
            <a:off x="6614382" y="5005049"/>
            <a:ext cx="35241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hlinkClick r:id="rId3"/>
              </a:rPr>
              <a:t>mr@abc.cz</a:t>
            </a:r>
            <a:r>
              <a:rPr lang="en-US"/>
              <a:t> -&gt; mr@matrix.abc.cz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666170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98B7A-DD91-EB2D-C763-76E8E86A78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3552E10-67D2-5A13-3160-AA9634A00B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9632" y="342042"/>
            <a:ext cx="9634483" cy="858753"/>
          </a:xfrm>
        </p:spPr>
        <p:txBody>
          <a:bodyPr/>
          <a:lstStyle/>
          <a:p>
            <a:r>
              <a:rPr lang="en-US"/>
              <a:t>Konfigurace Synapse</a:t>
            </a:r>
            <a:r>
              <a:rPr lang="cs-CZ"/>
              <a:t> (pro testy)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1174A6E-9BE9-9A7A-5B63-7783FB8B4B1C}"/>
              </a:ext>
            </a:extLst>
          </p:cNvPr>
          <p:cNvSpPr txBox="1"/>
          <p:nvPr/>
        </p:nvSpPr>
        <p:spPr>
          <a:xfrm>
            <a:off x="2987374" y="1200609"/>
            <a:ext cx="8312474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400" b="1">
                <a:latin typeface="Courier New" panose="02070309020205020404" pitchFamily="49" charset="0"/>
                <a:cs typeface="Courier New" panose="02070309020205020404" pitchFamily="49" charset="0"/>
              </a:rPr>
              <a:t>listeners:</a:t>
            </a:r>
          </a:p>
          <a:p>
            <a:r>
              <a:rPr lang="cs-CZ" sz="1400" b="1">
                <a:latin typeface="Courier New" panose="02070309020205020404" pitchFamily="49" charset="0"/>
                <a:cs typeface="Courier New" panose="02070309020205020404" pitchFamily="49" charset="0"/>
              </a:rPr>
              <a:t>  - port: 8008</a:t>
            </a:r>
          </a:p>
          <a:p>
            <a:r>
              <a:rPr lang="cs-CZ" sz="1400" b="1">
                <a:latin typeface="Courier New" panose="02070309020205020404" pitchFamily="49" charset="0"/>
                <a:cs typeface="Courier New" panose="02070309020205020404" pitchFamily="49" charset="0"/>
              </a:rPr>
              <a:t>    tls: false</a:t>
            </a:r>
          </a:p>
          <a:p>
            <a:r>
              <a:rPr lang="cs-CZ" sz="1400" b="1">
                <a:latin typeface="Courier New" panose="02070309020205020404" pitchFamily="49" charset="0"/>
                <a:cs typeface="Courier New" panose="02070309020205020404" pitchFamily="49" charset="0"/>
              </a:rPr>
              <a:t>    type: http</a:t>
            </a:r>
          </a:p>
          <a:p>
            <a:r>
              <a:rPr lang="cs-CZ" sz="1400" b="1">
                <a:latin typeface="Courier New" panose="02070309020205020404" pitchFamily="49" charset="0"/>
                <a:cs typeface="Courier New" panose="02070309020205020404" pitchFamily="49" charset="0"/>
              </a:rPr>
              <a:t>    x_forwarded: true</a:t>
            </a:r>
          </a:p>
          <a:p>
            <a:r>
              <a:rPr lang="cs-CZ" sz="1400" b="1">
                <a:latin typeface="Courier New" panose="02070309020205020404" pitchFamily="49" charset="0"/>
                <a:cs typeface="Courier New" panose="02070309020205020404" pitchFamily="49" charset="0"/>
              </a:rPr>
              <a:t>    bind_addresses: ['::1', '127.0.0.1']</a:t>
            </a:r>
          </a:p>
          <a:p>
            <a:r>
              <a:rPr lang="cs-CZ" sz="1400" b="1">
                <a:latin typeface="Courier New" panose="02070309020205020404" pitchFamily="49" charset="0"/>
                <a:cs typeface="Courier New" panose="02070309020205020404" pitchFamily="49" charset="0"/>
              </a:rPr>
              <a:t>    resources:</a:t>
            </a:r>
          </a:p>
          <a:p>
            <a:r>
              <a:rPr lang="cs-CZ" sz="1400" b="1">
                <a:latin typeface="Courier New" panose="02070309020205020404" pitchFamily="49" charset="0"/>
                <a:cs typeface="Courier New" panose="02070309020205020404" pitchFamily="49" charset="0"/>
              </a:rPr>
              <a:t>      - names: [</a:t>
            </a:r>
            <a:r>
              <a:rPr lang="cs-CZ" sz="1400" b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client, federation</a:t>
            </a:r>
            <a:r>
              <a:rPr lang="cs-CZ" sz="1400" b="1"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</a:p>
          <a:p>
            <a:r>
              <a:rPr lang="cs-CZ" sz="1400" b="1">
                <a:latin typeface="Courier New" panose="02070309020205020404" pitchFamily="49" charset="0"/>
                <a:cs typeface="Courier New" panose="02070309020205020404" pitchFamily="49" charset="0"/>
              </a:rPr>
              <a:t>        compress: false</a:t>
            </a:r>
            <a:endParaRPr lang="en-US" sz="14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cs-CZ" sz="14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cs-CZ" sz="1400" b="1">
                <a:latin typeface="Courier New" panose="02070309020205020404" pitchFamily="49" charset="0"/>
                <a:cs typeface="Courier New" panose="02070309020205020404" pitchFamily="49" charset="0"/>
              </a:rPr>
              <a:t>database:</a:t>
            </a:r>
          </a:p>
          <a:p>
            <a:r>
              <a:rPr lang="cs-CZ" sz="1400" b="1">
                <a:latin typeface="Courier New" panose="02070309020205020404" pitchFamily="49" charset="0"/>
                <a:cs typeface="Courier New" panose="02070309020205020404" pitchFamily="49" charset="0"/>
              </a:rPr>
              <a:t>  name: sqlite3</a:t>
            </a:r>
          </a:p>
          <a:p>
            <a:r>
              <a:rPr lang="cs-CZ" sz="1400" b="1">
                <a:latin typeface="Courier New" panose="02070309020205020404" pitchFamily="49" charset="0"/>
                <a:cs typeface="Courier New" panose="02070309020205020404" pitchFamily="49" charset="0"/>
              </a:rPr>
              <a:t>  args:</a:t>
            </a:r>
          </a:p>
          <a:p>
            <a:r>
              <a:rPr lang="cs-CZ" sz="1400" b="1">
                <a:latin typeface="Courier New" panose="02070309020205020404" pitchFamily="49" charset="0"/>
                <a:cs typeface="Courier New" panose="02070309020205020404" pitchFamily="49" charset="0"/>
              </a:rPr>
              <a:t>    database: /var/lib/matrix-synapse/myhomeserver.db</a:t>
            </a:r>
            <a:endParaRPr lang="en-US" sz="14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4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cs-CZ" sz="1400" b="1">
                <a:latin typeface="Courier New" panose="02070309020205020404" pitchFamily="49" charset="0"/>
                <a:cs typeface="Courier New" panose="02070309020205020404" pitchFamily="49" charset="0"/>
              </a:rPr>
              <a:t>media_store_path: /var/lib/matrix-synapse/media</a:t>
            </a:r>
          </a:p>
          <a:p>
            <a:endParaRPr lang="cs-CZ" sz="14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cs-CZ" sz="1400" b="1">
                <a:latin typeface="Courier New" panose="02070309020205020404" pitchFamily="49" charset="0"/>
                <a:cs typeface="Courier New" panose="02070309020205020404" pitchFamily="49" charset="0"/>
              </a:rPr>
              <a:t>signing_key_path: "/etc/matrix-</a:t>
            </a:r>
            <a:r>
              <a:rPr lang="en-US" sz="1400" b="1">
                <a:latin typeface="Courier New" panose="02070309020205020404" pitchFamily="49" charset="0"/>
                <a:cs typeface="Courier New" panose="02070309020205020404" pitchFamily="49" charset="0"/>
              </a:rPr>
              <a:t>s</a:t>
            </a:r>
            <a:r>
              <a:rPr lang="cs-CZ" sz="1400" b="1">
                <a:latin typeface="Courier New" panose="02070309020205020404" pitchFamily="49" charset="0"/>
                <a:cs typeface="Courier New" panose="02070309020205020404" pitchFamily="49" charset="0"/>
              </a:rPr>
              <a:t>ynapse/myhomeserver.signing.key"</a:t>
            </a:r>
          </a:p>
        </p:txBody>
      </p:sp>
    </p:spTree>
    <p:extLst>
      <p:ext uri="{BB962C8B-B14F-4D97-AF65-F5344CB8AC3E}">
        <p14:creationId xmlns:p14="http://schemas.microsoft.com/office/powerpoint/2010/main" val="12861677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05835F-1F74-4A5A-08BF-3FF7102475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1F98D8E-7E14-CE72-E6DD-DB94A6C358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9632" y="342042"/>
            <a:ext cx="9634483" cy="858753"/>
          </a:xfrm>
        </p:spPr>
        <p:txBody>
          <a:bodyPr/>
          <a:lstStyle/>
          <a:p>
            <a:r>
              <a:rPr lang="en-US"/>
              <a:t>Monitoring</a:t>
            </a:r>
            <a:r>
              <a:rPr lang="cs-CZ"/>
              <a:t> – Prometheus export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ACF92A3-F899-89D2-C73D-759843C658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942" y="1078173"/>
            <a:ext cx="11044115" cy="4926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4708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86DD85-7B5D-88C2-892E-6F9CF278FB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1686D9E-D29A-F9DA-EE90-13D4A4833F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9632" y="342042"/>
            <a:ext cx="9634483" cy="858753"/>
          </a:xfrm>
        </p:spPr>
        <p:txBody>
          <a:bodyPr/>
          <a:lstStyle/>
          <a:p>
            <a:r>
              <a:rPr lang="en-US"/>
              <a:t>Monitoring</a:t>
            </a:r>
            <a:r>
              <a:rPr lang="cs-CZ"/>
              <a:t> – Prometheus export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6216AB2-36EA-4907-2EDB-E1DD11B493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676" y="1666708"/>
            <a:ext cx="11229833" cy="3630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7989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400DF5-01F6-B5BA-3093-ED79BEAA85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8E1A6A4-7367-EE98-4955-1C4775ACC5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Video RTC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EE4AB0D-E16C-CCB6-8156-0228DF7EB8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6375" y="2165115"/>
            <a:ext cx="9192631" cy="2233349"/>
          </a:xfrm>
        </p:spPr>
        <p:txBody>
          <a:bodyPr>
            <a:normAutofit/>
          </a:bodyPr>
          <a:lstStyle/>
          <a:p>
            <a:r>
              <a:rPr lang="cs-CZ"/>
              <a:t>Vlastnosti WebRTC</a:t>
            </a:r>
          </a:p>
          <a:p>
            <a:pPr lvl="1"/>
            <a:r>
              <a:rPr lang="cs-CZ"/>
              <a:t>RTP stream „každý s každým“</a:t>
            </a:r>
          </a:p>
          <a:p>
            <a:pPr lvl="1"/>
            <a:r>
              <a:rPr lang="cs-CZ"/>
              <a:t>audio lze „umlčet“ lokálně „per peer“ (individuálně)</a:t>
            </a:r>
          </a:p>
          <a:p>
            <a:pPr lvl="1"/>
            <a:r>
              <a:rPr lang="cs-CZ"/>
              <a:t>lze sdílet mnoho video streamů / ploch zároveň</a:t>
            </a:r>
          </a:p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111093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970972-75BA-DF8F-A23C-FC80B07245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0E9B21C-6446-BCE8-D64A-82C0B7B626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NIX.CZ use case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5B06AE0-A4BA-D517-B66E-CDE9B90E61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Monitoring s</a:t>
            </a:r>
            <a:r>
              <a:rPr lang="cs-CZ"/>
              <a:t>ítě / zařízení</a:t>
            </a:r>
          </a:p>
          <a:p>
            <a:r>
              <a:rPr lang="cs-CZ"/>
              <a:t>1:1 chat</a:t>
            </a:r>
          </a:p>
          <a:p>
            <a:r>
              <a:rPr lang="cs-CZ"/>
              <a:t>Chat místnosti</a:t>
            </a:r>
          </a:p>
          <a:p>
            <a:r>
              <a:rPr lang="cs-CZ"/>
              <a:t>Video / audio volání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8A413EE-B61D-CD3C-4CDC-FE0C36394C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3200" y="1067910"/>
            <a:ext cx="4715368" cy="4221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3018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192AE3-8C19-6B15-FF60-942B4E1474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D920E56-3D93-CA30-0A3E-2E9D36AD64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NIX.CZ lessons learned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0105632-B90B-E955-56BD-9CAD573542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78481" y="1870996"/>
            <a:ext cx="10258594" cy="3710938"/>
          </a:xfrm>
        </p:spPr>
        <p:txBody>
          <a:bodyPr>
            <a:normAutofit lnSpcReduction="10000"/>
          </a:bodyPr>
          <a:lstStyle/>
          <a:p>
            <a:r>
              <a:rPr lang="cs-CZ"/>
              <a:t>Vývoj jde rychle dopředu</a:t>
            </a:r>
          </a:p>
          <a:p>
            <a:r>
              <a:rPr lang="cs-CZ"/>
              <a:t>Nativní klienti pro různé OS i platformy</a:t>
            </a:r>
          </a:p>
          <a:p>
            <a:r>
              <a:rPr lang="cs-CZ"/>
              <a:t>Nejdále Element-X</a:t>
            </a:r>
          </a:p>
          <a:p>
            <a:pPr lvl="1"/>
            <a:r>
              <a:rPr lang="cs-CZ"/>
              <a:t>Element-X klient má mouchy, ale vývoj jde rychle dopředu</a:t>
            </a:r>
          </a:p>
          <a:p>
            <a:r>
              <a:rPr lang="cs-CZ"/>
              <a:t>Video / audio má lepší kvalitu</a:t>
            </a:r>
          </a:p>
          <a:p>
            <a:r>
              <a:rPr lang="cs-CZ"/>
              <a:t>Problém s mazáním historických zpráv (lze vyřešit na serveru)</a:t>
            </a:r>
          </a:p>
          <a:p>
            <a:endParaRPr lang="cs-CZ"/>
          </a:p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260359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8B7591-2A5D-5D3A-3D62-490A7B5C42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C5B405D-89B6-F05E-AC58-FEE89659BA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NIX.CZ </a:t>
            </a:r>
            <a:r>
              <a:rPr lang="en-US"/>
              <a:t>integrace - alarmy</a:t>
            </a:r>
            <a:endParaRPr lang="cs-CZ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45FD68F-A7B4-06AD-CC47-5C430377EE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33097" y="1897694"/>
            <a:ext cx="8878931" cy="3415170"/>
          </a:xfrm>
        </p:spPr>
        <p:txBody>
          <a:bodyPr>
            <a:normAutofit fontScale="92500" lnSpcReduction="10000"/>
          </a:bodyPr>
          <a:lstStyle/>
          <a:p>
            <a:r>
              <a:rPr lang="en-US"/>
              <a:t>Zabbix - Webhook</a:t>
            </a:r>
            <a:endParaRPr lang="cs-CZ"/>
          </a:p>
          <a:p>
            <a:pPr lvl="1"/>
            <a:r>
              <a:rPr lang="en-US"/>
              <a:t>Media type Matrix</a:t>
            </a:r>
            <a:endParaRPr lang="cs-CZ"/>
          </a:p>
          <a:p>
            <a:pPr lvl="1"/>
            <a:r>
              <a:rPr lang="cs-CZ"/>
              <a:t>Webhook HTTP PUT </a:t>
            </a:r>
          </a:p>
          <a:p>
            <a:pPr lvl="2"/>
            <a:r>
              <a:rPr lang="cs-CZ"/>
              <a:t>do nešifrované místnosti</a:t>
            </a:r>
          </a:p>
          <a:p>
            <a:pPr lvl="2"/>
            <a:r>
              <a:rPr lang="cs-CZ"/>
              <a:t>jednoduchost</a:t>
            </a:r>
          </a:p>
          <a:p>
            <a:pPr lvl="1"/>
            <a:r>
              <a:rPr lang="en-US"/>
              <a:t>JavaScript</a:t>
            </a:r>
          </a:p>
          <a:p>
            <a:pPr lvl="2"/>
            <a:r>
              <a:rPr lang="en-US"/>
              <a:t>p</a:t>
            </a:r>
            <a:r>
              <a:rPr lang="cs-CZ"/>
              <a:t>řidá Unicode icony</a:t>
            </a:r>
          </a:p>
          <a:p>
            <a:pPr lvl="2"/>
            <a:r>
              <a:rPr lang="cs-CZ"/>
              <a:t>přidá „mentions“ pro techniky, kteří mají pohotovost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6C04B1E-22FE-B284-6A30-895584F454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6737" y="2244522"/>
            <a:ext cx="4972744" cy="1581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2234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F8736A-9F37-581E-814B-38A659E901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CA39FC4-914E-9B86-47BF-671E00B60B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NIX.CZ </a:t>
            </a:r>
            <a:r>
              <a:rPr lang="en-US"/>
              <a:t>integrace - alarmy</a:t>
            </a:r>
            <a:endParaRPr lang="cs-CZ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54426BC-FEC7-5737-0335-1945FEA942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7730" y="2770750"/>
            <a:ext cx="5923046" cy="858753"/>
          </a:xfrm>
        </p:spPr>
        <p:txBody>
          <a:bodyPr>
            <a:normAutofit/>
          </a:bodyPr>
          <a:lstStyle/>
          <a:p>
            <a:r>
              <a:rPr lang="cs-CZ"/>
              <a:t>Observium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ACD0FCC-72DD-0399-25C5-F8260E3C0D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5524" y="1792930"/>
            <a:ext cx="4111214" cy="307773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9233BFC-2F8F-119D-CA55-A7F1316383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2592" y="3886068"/>
            <a:ext cx="4463458" cy="2746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4687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36ED2A-4720-CEE5-1CAC-4B49E4208A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65AF7A2-162B-DC74-D64F-5EAC5CFCF6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NIX.CZ </a:t>
            </a:r>
            <a:r>
              <a:rPr lang="en-US"/>
              <a:t>integrace - alarmy</a:t>
            </a:r>
            <a:endParaRPr lang="cs-CZ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AA9C4E9-28B0-E464-7AF8-A7B976A349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33097" y="1897694"/>
            <a:ext cx="8878931" cy="3415170"/>
          </a:xfrm>
        </p:spPr>
        <p:txBody>
          <a:bodyPr>
            <a:normAutofit/>
          </a:bodyPr>
          <a:lstStyle/>
          <a:p>
            <a:r>
              <a:rPr lang="cs-CZ"/>
              <a:t>Sentry</a:t>
            </a:r>
          </a:p>
          <a:p>
            <a:pPr lvl="1"/>
            <a:r>
              <a:rPr lang="cs-CZ"/>
              <a:t>Vlastní notifikační modul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03BB343-493B-3BFB-171B-EB959D4D07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9859" y="2208859"/>
            <a:ext cx="5450484" cy="3104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350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AB4BD1-E03D-B511-7836-CCC6A1D332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97C5A3B-33B6-9643-B7F3-261C8E8706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NIX.CZ co dál? Experimentujeme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010739B-29D6-AA4F-CD22-76ACEC1070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33097" y="1897694"/>
            <a:ext cx="8878931" cy="3415170"/>
          </a:xfrm>
        </p:spPr>
        <p:txBody>
          <a:bodyPr>
            <a:normAutofit/>
          </a:bodyPr>
          <a:lstStyle/>
          <a:p>
            <a:r>
              <a:rPr lang="cs-CZ"/>
              <a:t>Propojení Matrix do MeshCore</a:t>
            </a:r>
          </a:p>
          <a:p>
            <a:pPr lvl="1"/>
            <a:r>
              <a:rPr lang="cs-CZ"/>
              <a:t>Vlastní brána do veřejné MeshCore sítě</a:t>
            </a:r>
          </a:p>
          <a:p>
            <a:pPr lvl="1"/>
            <a:r>
              <a:rPr lang="cs-CZ"/>
              <a:t>Pouze veřejné informace</a:t>
            </a:r>
          </a:p>
          <a:p>
            <a:pPr lvl="1"/>
            <a:r>
              <a:rPr lang="cs-CZ"/>
              <a:t>MeshCore má AES128 šifrování</a:t>
            </a:r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288E0B2-F595-B539-F435-189300AB5433}"/>
              </a:ext>
            </a:extLst>
          </p:cNvPr>
          <p:cNvSpPr txBox="1"/>
          <p:nvPr/>
        </p:nvSpPr>
        <p:spPr>
          <a:xfrm>
            <a:off x="2578334" y="5915251"/>
            <a:ext cx="748803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i="1">
                <a:solidFill>
                  <a:srgbClr val="004A70"/>
                </a:solidFill>
                <a:latin typeface="Corbel" panose="020B0503020204020204" pitchFamily="34" charset="0"/>
              </a:rPr>
              <a:t>MeshCore je síť malých rádiových zařízení, která si umí předávat zprávy mezi sebou i bez internetu, mobilní sítě nebo centrální infrastruktury.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F0F32AB-FB61-B57E-644A-350A7752E5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2018" y="1446155"/>
            <a:ext cx="2164727" cy="430129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8ADE3E9-0906-FD32-B4CF-FEE7378898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8722" y="3012291"/>
            <a:ext cx="2062338" cy="273515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073010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501FDA-9221-3F95-31E7-C23689490F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2F97AF2-459F-19BE-6A1D-AEED896DA4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Reference</a:t>
            </a:r>
            <a:endParaRPr lang="cs-CZ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39CDA6B-6322-E7CC-2E52-6F0D85968E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9446" y="493241"/>
            <a:ext cx="5835175" cy="426131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E833EF7-3AAF-910E-64F6-8DB5F7DA5B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574" y="1917276"/>
            <a:ext cx="4804343" cy="486409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4684CEF7-F93A-8FC9-E34B-514A449923BD}"/>
              </a:ext>
            </a:extLst>
          </p:cNvPr>
          <p:cNvSpPr txBox="1"/>
          <p:nvPr/>
        </p:nvSpPr>
        <p:spPr>
          <a:xfrm>
            <a:off x="5679446" y="5363639"/>
            <a:ext cx="60945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/>
              <a:t>https://dig.watch/updates/eu-tests-matrix-protocol-as-sovereign-alternative-for-internal-communication</a:t>
            </a:r>
          </a:p>
        </p:txBody>
      </p:sp>
    </p:spTree>
    <p:extLst>
      <p:ext uri="{BB962C8B-B14F-4D97-AF65-F5344CB8AC3E}">
        <p14:creationId xmlns:p14="http://schemas.microsoft.com/office/powerpoint/2010/main" val="9592191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46142C-8CE0-21AB-CE15-125B933D48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3DCC3FC-1E7D-25FE-0EBF-545510F34B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Kritika</a:t>
            </a:r>
            <a:endParaRPr lang="cs-CZ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02AED67-B0C2-E0DC-F6E5-5944C71AB609}"/>
              </a:ext>
            </a:extLst>
          </p:cNvPr>
          <p:cNvSpPr txBox="1"/>
          <p:nvPr/>
        </p:nvSpPr>
        <p:spPr>
          <a:xfrm>
            <a:off x="3047444" y="6082118"/>
            <a:ext cx="60971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/>
              <a:t>https://wire.com/en/blog/matrix-not-safe-eu-data-privacy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3FC3730-13D0-2B6F-2D05-08E4C67C79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19632" y="1944415"/>
            <a:ext cx="10416647" cy="2636463"/>
          </a:xfrm>
        </p:spPr>
        <p:txBody>
          <a:bodyPr/>
          <a:lstStyle/>
          <a:p>
            <a:r>
              <a:rPr lang="it-IT"/>
              <a:t>Expozice metadat ve federované architektuře</a:t>
            </a:r>
          </a:p>
          <a:p>
            <a:r>
              <a:rPr lang="cs-CZ"/>
              <a:t>Komplexnější model důvěry</a:t>
            </a:r>
            <a:endParaRPr lang="en-US"/>
          </a:p>
          <a:p>
            <a:r>
              <a:rPr lang="cs-CZ"/>
              <a:t>Historické limity kryptografie ve skupinové komunikaci</a:t>
            </a:r>
            <a:endParaRPr lang="en-US"/>
          </a:p>
          <a:p>
            <a:r>
              <a:rPr lang="cs-CZ"/>
              <a:t>Otázky jurisdikce a governance</a:t>
            </a:r>
          </a:p>
        </p:txBody>
      </p:sp>
    </p:spTree>
    <p:extLst>
      <p:ext uri="{BB962C8B-B14F-4D97-AF65-F5344CB8AC3E}">
        <p14:creationId xmlns:p14="http://schemas.microsoft.com/office/powerpoint/2010/main" val="39772320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A4A934-7BE9-F62E-D114-2312625970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D5EBE64-F003-18FD-4637-423160942D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06975" y="3832197"/>
            <a:ext cx="4097798" cy="18533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/>
              <a:t>mr:</a:t>
            </a:r>
            <a:r>
              <a:rPr lang="en-US"/>
              <a:t>matrix.</a:t>
            </a:r>
            <a:r>
              <a:rPr lang="cs-CZ"/>
              <a:t>nix.cz</a:t>
            </a:r>
            <a:endParaRPr lang="en-US"/>
          </a:p>
          <a:p>
            <a:pPr marL="0" indent="0">
              <a:buNone/>
            </a:pPr>
            <a:endParaRPr lang="cs-CZ"/>
          </a:p>
          <a:p>
            <a:pPr marL="0" indent="0">
              <a:buNone/>
            </a:pPr>
            <a:r>
              <a:rPr lang="cs-CZ"/>
              <a:t>mr@nix.cz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0420EF2-B9E1-6B03-8DC0-677D82DC8C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6915" y="2050702"/>
            <a:ext cx="5201308" cy="858753"/>
          </a:xfrm>
        </p:spPr>
        <p:txBody>
          <a:bodyPr/>
          <a:lstStyle/>
          <a:p>
            <a:r>
              <a:rPr lang="cs-CZ"/>
              <a:t>Děkuji za pozornost</a:t>
            </a:r>
          </a:p>
        </p:txBody>
      </p:sp>
      <p:pic>
        <p:nvPicPr>
          <p:cNvPr id="2050" name="Picture 2" descr="matrix comsec icon">
            <a:extLst>
              <a:ext uri="{FF2B5EF4-FFF2-40B4-BE49-F238E27FC236}">
                <a16:creationId xmlns:a16="http://schemas.microsoft.com/office/drawing/2014/main" id="{275A16C0-1945-287E-1944-7F0F7EE04C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4598" y="3805501"/>
            <a:ext cx="597364" cy="597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Email icon design digital space graphic png">
            <a:extLst>
              <a:ext uri="{FF2B5EF4-FFF2-40B4-BE49-F238E27FC236}">
                <a16:creationId xmlns:a16="http://schemas.microsoft.com/office/drawing/2014/main" id="{F2DF1BAB-E002-0E4F-BD7B-FED4B32CED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6667" y="4853389"/>
            <a:ext cx="762801" cy="762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7075904"/>
      </p:ext>
    </p:extLst>
  </p:cSld>
  <p:clrMapOvr>
    <a:masterClrMapping/>
  </p:clrMapOvr>
</p:sld>
</file>

<file path=ppt/theme/theme1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Twilight.thmx</Template>
  <TotalTime>45059</TotalTime>
  <Words>1061</Words>
  <Application>Microsoft Office PowerPoint</Application>
  <PresentationFormat>Widescreen</PresentationFormat>
  <Paragraphs>177</Paragraphs>
  <Slides>26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26</vt:i4>
      </vt:variant>
    </vt:vector>
  </HeadingPairs>
  <TitlesOfParts>
    <vt:vector size="34" baseType="lpstr">
      <vt:lpstr>Arial</vt:lpstr>
      <vt:lpstr>Calibri</vt:lpstr>
      <vt:lpstr>Corbel</vt:lpstr>
      <vt:lpstr>Courier New</vt:lpstr>
      <vt:lpstr>2_Custom Design</vt:lpstr>
      <vt:lpstr>3_Custom Design</vt:lpstr>
      <vt:lpstr>Custom Design</vt:lpstr>
      <vt:lpstr>1_Custom Design</vt:lpstr>
      <vt:lpstr>PowerPoint Presentation</vt:lpstr>
      <vt:lpstr>Proč Matrix ?</vt:lpstr>
      <vt:lpstr>Co je Matrix?</vt:lpstr>
      <vt:lpstr>Vlastnosti protokolu Matrix</vt:lpstr>
      <vt:lpstr>Architektura Matrixu</vt:lpstr>
      <vt:lpstr>Architektura Matrixu</vt:lpstr>
      <vt:lpstr>Architektura Matrixu</vt:lpstr>
      <vt:lpstr>Identity &amp; zařízení</vt:lpstr>
      <vt:lpstr>Olm - 1:1 kryptografie</vt:lpstr>
      <vt:lpstr>Megolm - skupinové šifrování</vt:lpstr>
      <vt:lpstr>Megolm – rotace a bezpečnost</vt:lpstr>
      <vt:lpstr>Instalace a monitoring</vt:lpstr>
      <vt:lpstr>Konfigurace Caddy</vt:lpstr>
      <vt:lpstr>Konfigurace Synapse (pro testy)</vt:lpstr>
      <vt:lpstr>Monitoring – Prometheus export</vt:lpstr>
      <vt:lpstr>Monitoring – Prometheus export</vt:lpstr>
      <vt:lpstr>Video RTC</vt:lpstr>
      <vt:lpstr>NIX.CZ use case</vt:lpstr>
      <vt:lpstr>NIX.CZ lessons learned</vt:lpstr>
      <vt:lpstr>NIX.CZ integrace - alarmy</vt:lpstr>
      <vt:lpstr>NIX.CZ integrace - alarmy</vt:lpstr>
      <vt:lpstr>NIX.CZ integrace - alarmy</vt:lpstr>
      <vt:lpstr>NIX.CZ co dál? Experimentujeme</vt:lpstr>
      <vt:lpstr>Reference</vt:lpstr>
      <vt:lpstr>Kritika</vt:lpstr>
      <vt:lpstr>Děkuji za pozornost</vt:lpstr>
    </vt:vector>
  </TitlesOfParts>
  <Company>Lemon design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Štěpán Holič</dc:creator>
  <cp:lastModifiedBy>Marian Rychtecky</cp:lastModifiedBy>
  <cp:revision>508</cp:revision>
  <cp:lastPrinted>2019-09-30T19:07:51Z</cp:lastPrinted>
  <dcterms:created xsi:type="dcterms:W3CDTF">2012-07-23T08:52:14Z</dcterms:created>
  <dcterms:modified xsi:type="dcterms:W3CDTF">2026-09-24T05:53:49Z</dcterms:modified>
</cp:coreProperties>
</file>