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92" r:id="rId28"/>
    <p:sldId id="285" r:id="rId29"/>
    <p:sldId id="286" r:id="rId30"/>
    <p:sldId id="287" r:id="rId31"/>
    <p:sldId id="288" r:id="rId32"/>
    <p:sldId id="291" r:id="rId33"/>
    <p:sldId id="290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60"/>
    <p:restoredTop sz="94610"/>
  </p:normalViewPr>
  <p:slideViewPr>
    <p:cSldViewPr snapToGrid="0" snapToObjects="1">
      <p:cViewPr varScale="1">
        <p:scale>
          <a:sx n="132" d="100"/>
          <a:sy n="132" d="100"/>
        </p:scale>
        <p:origin x="20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49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C6FD1-71FB-3A48-F4BE-FD4B92C73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E3DF5A-2C55-81C4-9AB0-EC5621A81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7C15F2-C0A9-9D06-6BE8-5D6C656FB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407A9-862D-527B-6FFD-D8BB0EDD76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238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554480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sk-SK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</a:t>
            </a:r>
            <a:endParaRPr lang="sk-SK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965960"/>
            <a:ext cx="10881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k-SK" sz="40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Riešenie kybernetického incidentu v prostredí telekomunikačného operátora</a:t>
            </a:r>
            <a:endParaRPr lang="sk-SK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977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sk-SK" sz="170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Praktické postupy, reálne incidenty a odporúčania pre odolnejšiu sieť</a:t>
            </a:r>
            <a:endParaRPr lang="sk-SK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722376" y="576609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sk-SK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Michal </a:t>
            </a:r>
            <a:r>
              <a:rPr lang="sk-SK" sz="14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Lonček</a:t>
            </a:r>
            <a:r>
              <a:rPr lang="sk-SK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</a:t>
            </a:r>
            <a:r>
              <a:rPr lang="sk-SK" sz="14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Energotel</a:t>
            </a:r>
            <a:r>
              <a:rPr lang="sk-SK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sk-SK" sz="14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a.s</a:t>
            </a:r>
            <a:r>
              <a:rPr lang="sk-SK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sk-SK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5532120"/>
            <a:ext cx="82296" cy="82296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sk-SK" dirty="0"/>
          </a:p>
        </p:txBody>
      </p:sp>
      <p:sp>
        <p:nvSpPr>
          <p:cNvPr id="7" name="Shape 5"/>
          <p:cNvSpPr/>
          <p:nvPr/>
        </p:nvSpPr>
        <p:spPr>
          <a:xfrm>
            <a:off x="822960" y="5532120"/>
            <a:ext cx="82296" cy="82296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sk-SK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POVINNOSTI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Regulačný rámec a povinnosti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11064240" cy="3200400"/>
          </a:xfrm>
          <a:prstGeom prst="roundRect">
            <a:avLst>
              <a:gd name="adj" fmla="val 2286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286000"/>
            <a:ext cx="10424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FontTx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 =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negatívny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dôvernosť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integritu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dostupnosť</a:t>
            </a:r>
            <a:endParaRPr lang="en-US" sz="1600" dirty="0">
              <a:solidFill>
                <a:srgbClr val="D6D6D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Zákon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č. 69/2018 Z. z. o kybernetickej bezpečnosti a vyhláška č. 227/2025 Z. z.</a:t>
            </a:r>
            <a:endParaRPr lang="en-US" sz="1600" dirty="0"/>
          </a:p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Smernica NIS2 — rozšírené povinnosti a zodpovednosť vedenia</a:t>
            </a:r>
            <a:endParaRPr lang="en-US" sz="1600" dirty="0"/>
          </a:p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Povinnosť hlásiť incident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NBÚ v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stanovených</a:t>
            </a: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lehotách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PREČO JE INCIDENT U OPERÁTORA INÝ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Operátor: obeť aj kritická infraštruktúra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11064240" cy="356616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286000"/>
            <a:ext cx="10424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Súčasne terč útoku aj kritická infraštruktúra, od ktorej závisia ďalší</a:t>
            </a:r>
            <a:endParaRPr lang="en-US" sz="1600" dirty="0"/>
          </a:p>
          <a:p>
            <a:pPr marL="177800" indent="-177800" algn="l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Kaskádový dopad — incident sa šíri na zákazníkov aj na nadväzujúce služby</a:t>
            </a:r>
            <a:endParaRPr lang="en-US" sz="1600" dirty="0"/>
          </a:p>
          <a:p>
            <a:pPr marL="177800" indent="-177800" algn="l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Sieť treba udržať v prevádzke počas riešenia — nedá sa len „vypnúť a opraviť“</a:t>
            </a:r>
            <a:endParaRPr lang="en-US" sz="1600" dirty="0"/>
          </a:p>
          <a:p>
            <a:pPr marL="177800" indent="-177800" algn="l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Reputačné a zmluvné (SLA) dôsledky sú okamžité a merateľné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MAPA HROZIEB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Roviny siete ako mapa hrozieb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1737360"/>
          </a:xfrm>
          <a:prstGeom prst="roundRect">
            <a:avLst>
              <a:gd name="adj" fmla="val 421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05740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PLANE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49631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Prenos dát zákazníkov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1737360"/>
          </a:xfrm>
          <a:prstGeom prst="roundRect">
            <a:avLst>
              <a:gd name="adj" fmla="val 421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83680" y="205740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PLANE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249631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Smerovanie a riadenie siete (BGP, IGP)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5532120" cy="1737360"/>
          </a:xfrm>
          <a:prstGeom prst="roundRect">
            <a:avLst>
              <a:gd name="adj" fmla="val 421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68680" y="397764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 PLANE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41655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Správa a prístup k zariadeniam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263640" y="3703320"/>
            <a:ext cx="5532120" cy="1737360"/>
          </a:xfrm>
          <a:prstGeom prst="roundRect">
            <a:avLst>
              <a:gd name="adj" fmla="val 421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583680" y="397764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ZARIADENIA A SLUŽBY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441655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Prvky siete + podporné systémy (DNS, AAA, OSS/BSS)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064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Každá rovina má iné hrozby, iné dopady a iné realistické obrany.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PLANE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DDoS a amplifikácia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0467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HROZBA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Volumetrické, protokolové a aplikačné DDoS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Amplifikácia (DNS, NTP, memcached)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Cieľ: zahltiť linkovú kapacitu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4515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Zahltenie</a:t>
            </a: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liniek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Výpadok pre všetkých za zasiahnutým bodom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Zahltenie infraštruktúry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8563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ZVLÁDNE MENŠÍ OPERÁTOR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RTBH dohodnutý s upstream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BGP FlowSpec na cielené filtrovanie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Scrubbing (vlastný / tretia strana)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Základný flow monitoring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PLANE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BGP a smerovanie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0467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HROZBA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BGP hijack a route leak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Únos prefixov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Útoky na riadiacu rovinu smerovania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4515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Presmerovanie / odklonenie prevádzky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Výpadok dostupnosti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Odpočúvanie prevádzky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8563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ZVLÁDNE MENŠÍ OPERÁTOR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RPKI ROA + validácia trás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 filtre a max-prefix limity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vlastných prefixov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Pravidlá</a:t>
            </a: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dobrej</a:t>
            </a: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praxe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 PLANE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Prístup k zariadeniam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0467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HROZBA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Kompromitácia mgmt rozhraní (SSH, SNMP, NETCONF)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Exponovaná správa zariadení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Zneužité prihlasovacie údaje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4515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Priama kontrola nad sieťou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Ticho a dlhodobo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Najnebezpečnejší scenár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8563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ZVLÁDNE MENŠÍ OPERÁTOR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Oddelená mgmt sieť, žiadny mgmt z internetu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MFA a individuálne účty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Out-of-band management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SNMPv3, audit prístupov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ZARIADENIA A SLUŽBY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Zraniteľnosti a podporné systémy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0467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HROZBA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CVE v routeroch/switchoch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Zastaraný firmware, supply chain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Útoky na DNS, RADIUS/AAA, DHCP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Ransomvér v OSS/BSS a IT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4515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Výpadok autentifikácie zákazníkov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Ochromenie interných systémov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Zastavenie fakturácie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8563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ZVLÁDNE MENŠÍ OPERÁTOR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management a sledovanie CVE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Segmentácia (IT / OSS-BSS / sieť)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Redundancia DNS a AAA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/ immutable zálohy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 INCIDENT ZVLÁDNUŤ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Životný cyklus incidentu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1635709" cy="1371600"/>
          </a:xfrm>
          <a:prstGeom prst="roundRect">
            <a:avLst>
              <a:gd name="adj" fmla="val 5333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907792"/>
            <a:ext cx="1635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3456432"/>
            <a:ext cx="15442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2166061" y="306324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2440381" y="2743200"/>
            <a:ext cx="1635709" cy="1371600"/>
          </a:xfrm>
          <a:prstGeom prst="roundRect">
            <a:avLst>
              <a:gd name="adj" fmla="val 5333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2440381" y="2907792"/>
            <a:ext cx="1635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2486101" y="3456432"/>
            <a:ext cx="15442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Detekcia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057802" y="306324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332122" y="2743200"/>
            <a:ext cx="1635709" cy="1371600"/>
          </a:xfrm>
          <a:prstGeom prst="roundRect">
            <a:avLst>
              <a:gd name="adj" fmla="val 5333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4332122" y="2907792"/>
            <a:ext cx="1635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4377842" y="3456432"/>
            <a:ext cx="15442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Triáž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5949544" y="306324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6223864" y="2743200"/>
            <a:ext cx="1635709" cy="1371600"/>
          </a:xfrm>
          <a:prstGeom prst="roundRect">
            <a:avLst>
              <a:gd name="adj" fmla="val 5333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223864" y="2907792"/>
            <a:ext cx="1635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6269584" y="3456432"/>
            <a:ext cx="15442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Zadržanie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7841285" y="306324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8115605" y="2743200"/>
            <a:ext cx="1635709" cy="1371600"/>
          </a:xfrm>
          <a:prstGeom prst="roundRect">
            <a:avLst>
              <a:gd name="adj" fmla="val 5333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8115605" y="2907792"/>
            <a:ext cx="1635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8161325" y="3456432"/>
            <a:ext cx="15442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Obnova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9733026" y="3063240"/>
            <a:ext cx="29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10007346" y="2743200"/>
            <a:ext cx="1635709" cy="1371600"/>
          </a:xfrm>
          <a:prstGeom prst="roundRect">
            <a:avLst>
              <a:gd name="adj" fmla="val 5333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10007346" y="2907792"/>
            <a:ext cx="1635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30" name="Text 28"/>
          <p:cNvSpPr txBox="1"/>
          <p:nvPr/>
        </p:nvSpPr>
        <p:spPr>
          <a:xfrm>
            <a:off x="10053066" y="3456432"/>
            <a:ext cx="15442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Poučenie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47548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dopade rozhoduje viac príprava a detekcia </a:t>
            </a:r>
            <a:r>
              <a:rPr lang="en-US" sz="1350" i="1" dirty="0" err="1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než</a:t>
            </a: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i="1" dirty="0" err="1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improvizácia</a:t>
            </a: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počas útoku.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KDE SA VYHRÁVA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 a detekcia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3840480"/>
          </a:xfrm>
          <a:prstGeom prst="roundRect">
            <a:avLst>
              <a:gd name="adj" fmla="val 190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514600"/>
            <a:ext cx="498348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 plán a playbooky (DDoS, BGP, ransomvér)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Definované role, kontakty, eskalácia (RACI)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Známy „normálny stav“ siete (baseline)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3840480"/>
          </a:xfrm>
          <a:prstGeom prst="roundRect">
            <a:avLst>
              <a:gd name="adj" fmla="val 190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37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DETEKCIA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514600"/>
            <a:ext cx="498348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telemetria (NetFlow / IPFIX)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BGP a vlastných prefixov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Centralizované logy / SIEM, syslog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Alertovanie na anomálie, threat intel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REAKCIA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Zadržanie a obnova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3474720"/>
          </a:xfrm>
          <a:prstGeom prst="roundRect">
            <a:avLst>
              <a:gd name="adj" fmla="val 210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ZADRŽANIE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514600"/>
            <a:ext cx="49834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RTBH a BGP FlowSpec pri DDoS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ACL, filtrovanie, presmerovanie na scrubbing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Izolácia management roviny a segmentov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3474720"/>
          </a:xfrm>
          <a:prstGeom prst="roundRect">
            <a:avLst>
              <a:gd name="adj" fmla="val 210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37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OBNOVA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514600"/>
            <a:ext cx="49834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Obnova z overených offline / immutable záloh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Rebuild zo známeho čistého stavu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Kontrolované obnovenie a overenie integrity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DOSTUPNOSŤ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Vysoká dostupnosť počas incidentu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11064240" cy="3383280"/>
          </a:xfrm>
          <a:prstGeom prst="roundRect">
            <a:avLst>
              <a:gd name="adj" fmla="val 2162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286000"/>
            <a:ext cx="10424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Sieť musí ostať „nažive“ aj počas boja s útokom</a:t>
            </a:r>
            <a:endParaRPr lang="en-US" sz="1600" dirty="0"/>
          </a:p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Graceful degradation — radšej obmedzená služba než totálny výpadok</a:t>
            </a:r>
            <a:endParaRPr lang="en-US" sz="1600" dirty="0"/>
          </a:p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Redundancia a HA architektúra počítajúca s výpadkom časti siete</a:t>
            </a:r>
            <a:endParaRPr lang="en-US" sz="1600" dirty="0"/>
          </a:p>
          <a:p>
            <a:pPr marL="177800" indent="-177800" algn="l">
              <a:spcAft>
                <a:spcPts val="1300"/>
              </a:spcAft>
              <a:buSzPct val="100000"/>
              <a:buChar char="•"/>
            </a:pPr>
            <a:r>
              <a:rPr lang="en-US" sz="16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Vopred rozhodnuté priority: ktoré služby a ktorých zákazníkov chránime prednostne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Odolnosť sa navrhuje pred incidentom, nie improvizuje počas neho.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TÍMY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Koordinácia technických tímov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11064240" cy="356616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286000"/>
            <a:ext cx="104241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 zvláda tím, nie jednotlivec — chaos je najväčší nepriateľ</a:t>
            </a:r>
            <a:endParaRPr lang="en-US" sz="1550" dirty="0"/>
          </a:p>
          <a:p>
            <a:pPr marL="177800" indent="-177800" algn="l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Jasné role: kto rozhoduje, kto komunikuje, kto zasahuje technicky</a:t>
            </a:r>
            <a:endParaRPr lang="en-US" sz="1550" dirty="0"/>
          </a:p>
          <a:p>
            <a:pPr marL="177800" indent="-177800" algn="l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Spolupráca NOC a SOC, definovaná eskalácia a odovzdávanie zmien</a:t>
            </a:r>
            <a:endParaRPr lang="en-US" sz="1550" dirty="0"/>
          </a:p>
          <a:p>
            <a:pPr marL="177800" indent="-177800" algn="l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„War room“ / spoločný kanál pre incident — jeden zdroj pravdy</a:t>
            </a:r>
            <a:endParaRPr lang="en-US" sz="1550" dirty="0"/>
          </a:p>
          <a:p>
            <a:pPr marL="177800" indent="-177800" algn="l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Zapojenie externých partnerov (upstream, IR firma, dodávatelia) podľa plánu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KOMUNIKÁCIA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Komunikácia počas incidentu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1645920"/>
          </a:xfrm>
          <a:prstGeom prst="roundRect">
            <a:avLst>
              <a:gd name="adj" fmla="val 4444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03911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INTERNÁ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44144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Vedenie a technické tímy — jeden konzistentný obraz situácie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1645920"/>
          </a:xfrm>
          <a:prstGeom prst="roundRect">
            <a:avLst>
              <a:gd name="adj" fmla="val 4444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83680" y="203911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VOČI ZÁKAZNÍKOM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244144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Včasne, vecne, bez planých sľubov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611880"/>
            <a:ext cx="5532120" cy="1645920"/>
          </a:xfrm>
          <a:prstGeom prst="roundRect">
            <a:avLst>
              <a:gd name="adj" fmla="val 4444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68680" y="386791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VOČI REGULÁTOROVI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27024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Hlásenie NBÚ / vCSIRT podľa povinností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63640" y="3611880"/>
            <a:ext cx="5532120" cy="1645920"/>
          </a:xfrm>
          <a:prstGeom prst="roundRect">
            <a:avLst>
              <a:gd name="adj" fmla="val 4444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583680" y="386791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UPSTREAM OPERÁTOR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427024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Koordinácia pri DDoS a BGP incidentoch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5778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Pripravené šablóny komunikácie šetria kritické minúty.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RANSOMVÉR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Zaplatiť výkupné? Bitcoin nie je úniková cesta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6675120" cy="4160520"/>
          </a:xfrm>
          <a:prstGeom prst="roundRect">
            <a:avLst>
              <a:gd name="adj" fmla="val 1758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11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ŠTYRI MÝTY, KTORÉ ÚTOČNÍK POTREBUJE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450592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„Zaplatím a mám to vyriešené.“  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Platba nezaručí obnovu; ~56 % platí, no ~68 % aj tak obnovuje zo záloh.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300984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„Keď zaplatím, dáta neuniknú.“  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 extortion: Change Healthcare zaplatila ~22 mil. USD — prišla druhá skupina.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151376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„Vyrieši sa to potichu.“  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Ohlasovacia povinnosť platí; platba vás označí ako platcu.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5001768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„Bitcoin je anonymný.“  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Blockchain je vystopovateľný (Colonial Pipeline: FBI vrátila ~2,3 z 4,4 mil. USD).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406640" y="1783080"/>
            <a:ext cx="4206240" cy="2651760"/>
          </a:xfrm>
          <a:prstGeom prst="roundRect">
            <a:avLst>
              <a:gd name="adj" fmla="val 2759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680960" y="2011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PLATBA LEGÁLNA?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680960" y="2450592"/>
            <a:ext cx="3703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je plošne zakázaná, ale ani bezpečná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Platba sankcionovanému subjektu = porušenie sankcií EÚ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Podľa okolností: legalizácia príjmov, financovanie terorizmu, podpora zločineckej skupiny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406640" y="4572000"/>
            <a:ext cx="4206240" cy="1371600"/>
          </a:xfrm>
          <a:prstGeom prst="roundRect">
            <a:avLst>
              <a:gd name="adj" fmla="val 5333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680960" y="4754880"/>
            <a:ext cx="3703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Riešením nie je platba, </a:t>
            </a:r>
            <a:r>
              <a:rPr lang="en-US" sz="1300" b="1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 testované offline zálohy + IR plán.</a:t>
            </a:r>
            <a:r>
              <a:rPr lang="en-US" sz="115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3317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PRÍPADOVÁ ŠTÚDIA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74320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praxe: DDoS kampaň na Energotel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8862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Reálne incidenty a reálne dáta zo SOC prevádzky (2026)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49808" y="4553712"/>
            <a:ext cx="82296" cy="82296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32688" y="4553712"/>
            <a:ext cx="82296" cy="82296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A · VOLUMETRICKÝ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Masívny volumetrický DDoS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0467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VEKTOR ÚTOKU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Saturácia kapacity liniek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 je zahltiť linku, nie len vyvolať alert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Objem</a:t>
            </a: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~1,5+ </a:t>
            </a:r>
            <a:r>
              <a:rPr lang="en-US" sz="13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Tbps</a:t>
            </a: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4515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EFEKT ÚTOKU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Nedostupná služba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Zasiahnutý aj control plane routerov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Kritická je BGP stabilita a session churn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8563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ČASOVÉ OKNO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Minúty, nie hodiny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klasickú eskaláciu nie je priestor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Rozhoduje predpripravený IRP plán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 telco DDoS tejto intenzity už samotný začiatok útoku znamená prevádzkový incident.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A · DÁTA ZO SOC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Objem a priebeh útoku</a:t>
            </a:r>
            <a:endParaRPr lang="en-US" sz="3200" dirty="0"/>
          </a:p>
        </p:txBody>
      </p:sp>
      <p:pic>
        <p:nvPicPr>
          <p:cNvPr id="8" name="Image 0" descr="/home/claude/ddos_media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783080"/>
            <a:ext cx="7680960" cy="386950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778240" y="19659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130+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778240" y="253288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Gb/s na rozhraní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778240" y="32461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8778240" y="381304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 (91.148.51.13)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778240" y="45262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 min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778240" y="509320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tvrdé okno útoku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A · ZDROJE A PORTY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Jeden cieľ, tisíce zdrojov</a:t>
            </a:r>
            <a:endParaRPr lang="en-US" sz="3200" dirty="0"/>
          </a:p>
        </p:txBody>
      </p:sp>
      <p:pic>
        <p:nvPicPr>
          <p:cNvPr id="8" name="Image 0" descr="/home/claude/ddos_media/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828800"/>
            <a:ext cx="7040880" cy="208495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48640" y="3986903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SRC / DST IP histogram — mnoho zdrojov, jediný cieľ (/32)</a:t>
            </a:r>
            <a:endParaRPr lang="en-US" sz="1150" dirty="0"/>
          </a:p>
        </p:txBody>
      </p:sp>
      <p:pic>
        <p:nvPicPr>
          <p:cNvPr id="10" name="Image 1" descr="/home/claude/ddos_media/imag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828800"/>
            <a:ext cx="3840480" cy="16661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0" y="3568104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DST port: UDP/80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48640" y="470916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822960" y="489204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~1000–1200 </a:t>
            </a: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unikátnych zdrojov     •  jediný cieľ (/32)     •  dominantne </a:t>
            </a:r>
            <a:r>
              <a:rPr lang="en-US" sz="15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UDP/80 — 105 Gb/s (max 137)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A · GEOGRAFIA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Odkiaľ útok prichádzal</a:t>
            </a:r>
            <a:endParaRPr lang="en-US" sz="3200" dirty="0"/>
          </a:p>
        </p:txBody>
      </p:sp>
      <p:pic>
        <p:nvPicPr>
          <p:cNvPr id="8" name="Image 0" descr="/home/claude/ddos_media/image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815" y="1828800"/>
            <a:ext cx="8748979" cy="36576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48640" y="5943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 na Slovensku; zdroje globálne — dominantne Čína, USA a ďalšie krajiny.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PREVÁDZKOVÁ REALITA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pri takomto DDoS SOC stíha — a čo už nie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356616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 / MONITORING — STÍHA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514600"/>
            <a:ext cx="49834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Vidí prvý náraz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Deteguje, potvrdzuje, varuje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Identifikuje zasiahnuté linky a služby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Odovzdá technický kontext na eskaláciu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356616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37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ESKALÁCIA / RIADENIE — NESTÍHA OD NULY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514600"/>
            <a:ext cx="49834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Zháňať mandát a schválenie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Zvolávať response tím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Riešiť ad hoc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Spúšťať response model, ktorý neexistoval vopred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 útok trvá minúty, rozhodovanie musí byť pripravené vopred. Počas útoku je už neskoro.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MITIGÁCIA V MINÚTACH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sFlow detekcia + BGP FlowSpec reakcia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2499284" cy="1554480"/>
          </a:xfrm>
          <a:prstGeom prst="roundRect">
            <a:avLst>
              <a:gd name="adj" fmla="val 4706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40080" y="2167128"/>
            <a:ext cx="23164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sFlow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651760"/>
            <a:ext cx="23164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zber a detekcia: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dst IP, porty, intenzita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066212" y="2423160"/>
            <a:ext cx="329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3413684" y="1965960"/>
            <a:ext cx="2499284" cy="1554480"/>
          </a:xfrm>
          <a:prstGeom prst="roundRect">
            <a:avLst>
              <a:gd name="adj" fmla="val 4706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505124" y="2167128"/>
            <a:ext cx="23164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controller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05124" y="2651760"/>
            <a:ext cx="23164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vyhodnotenie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+ action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931256" y="2423160"/>
            <a:ext cx="329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278728" y="1965960"/>
            <a:ext cx="2499284" cy="1554480"/>
          </a:xfrm>
          <a:prstGeom prst="roundRect">
            <a:avLst>
              <a:gd name="adj" fmla="val 4706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370168" y="2167128"/>
            <a:ext cx="23164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BGP FlowSpec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370168" y="2651760"/>
            <a:ext cx="23164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distribúcia pravidla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edge routerov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796299" y="2423160"/>
            <a:ext cx="329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143771" y="1965960"/>
            <a:ext cx="2499284" cy="1554480"/>
          </a:xfrm>
          <a:prstGeom prst="roundRect">
            <a:avLst>
              <a:gd name="adj" fmla="val 4706"/>
            </a:avLst>
          </a:prstGeom>
          <a:solidFill>
            <a:srgbClr val="34343C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9235211" y="2167128"/>
            <a:ext cx="23164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Perimeter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235211" y="2651760"/>
            <a:ext cx="23164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/ rate-limit /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redirect do VRF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3794760"/>
            <a:ext cx="5532120" cy="1691640"/>
          </a:xfrm>
          <a:prstGeom prst="roundRect">
            <a:avLst>
              <a:gd name="adj" fmla="val 4324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822960" y="405079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ROBÍ SFLOW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822960" y="4526280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Sieťová telemetria — exportuje hlavičky paketov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Centralizovaný zber na kolektor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263640" y="3794760"/>
            <a:ext cx="5532120" cy="1691640"/>
          </a:xfrm>
          <a:prstGeom prst="roundRect">
            <a:avLst>
              <a:gd name="adj" fmla="val 4324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537960" y="405079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ROBÍ FLOWSPEC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537960" y="4526280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Distribuuje presný filter do routerov bez ručného zásahu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Signalizácia cez BGP — skracuje čas medzi zistením a reakciou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580644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Rozhoduje reťaz: vidieť vzor → premeniť ho na pravidlo → dostať ho na perimeter.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B · ADAPTÍVNA KAMPAŇ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Protivník sa správa adaptívne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0467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OPAKOVANOSŤ · CIELENOSŤ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Útoky sa vracali opakovane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Cieľom telco infra a dostupnosť služieb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4515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ADAPTÁCIA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Protivník čítal obranu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zistení mitigácie zmenil techniku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Učil sa z našej reakcie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66160" cy="397764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85632" y="20391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REGULAČNÁ LÍNIA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496312"/>
            <a:ext cx="31089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Opakované hlásenia na NBÚ</a:t>
            </a:r>
            <a:endParaRPr lang="en-US" sz="135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Prípad presahoval bežný prevádzkový incident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Keď protivník pozoruje obranu a mení taktiku, SOC už nesleduje len incident — sleduje protivníka.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B · OBJEM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 Gb/s naprieč peeringom</a:t>
            </a:r>
            <a:endParaRPr lang="en-US" sz="3200" dirty="0"/>
          </a:p>
        </p:txBody>
      </p:sp>
      <p:pic>
        <p:nvPicPr>
          <p:cNvPr id="8" name="Image 0" descr="/home/claude/ddos_media/image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581" y="1783080"/>
            <a:ext cx="9753448" cy="35661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48640" y="5486400"/>
            <a:ext cx="11064240" cy="594360"/>
          </a:xfrm>
          <a:prstGeom prst="roundRect">
            <a:avLst>
              <a:gd name="adj" fmla="val 12308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55321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Dva intenzívne nárazy     •  distribuované cez viacero peeringov: </a:t>
            </a:r>
            <a:r>
              <a:rPr lang="en-US" sz="14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NIX.CZ, SUPERNET, ORANGE, SWAN.SK…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B · ROZSAH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Mnoho zdrojov aj cieľov</a:t>
            </a:r>
            <a:endParaRPr lang="en-US" sz="3200" dirty="0"/>
          </a:p>
        </p:txBody>
      </p:sp>
      <p:pic>
        <p:nvPicPr>
          <p:cNvPr id="8" name="Image 0" descr="/home/claude/ddos_media/imag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05" y="1920240"/>
            <a:ext cx="10972800" cy="20703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429768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~14 000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1005840" y="486460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unikátnych zdrojov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663440" y="429768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~9 000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4663440" y="486460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cieľov — už nie jeden /32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503920" y="42976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503920" y="486460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porty aj ciele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8521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Vzor sa zámerne rozmazáva — obrana stráca presnosť.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B · NOVÁ TAKTIKA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spraying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10820400" cy="3703320"/>
          </a:xfrm>
          <a:prstGeom prst="roundRect">
            <a:avLst>
              <a:gd name="adj" fmla="val 197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1168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ÚMYSELNÁ NÁHODNOSŤ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450592"/>
            <a:ext cx="49377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Cieľ: rozbiť rozpoznateľný vzor</a:t>
            </a:r>
            <a:endParaRPr lang="en-US" sz="1400" dirty="0"/>
          </a:p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Náhodné cieľové IP adresy</a:t>
            </a:r>
            <a:endParaRPr lang="en-US" sz="1400" dirty="0"/>
          </a:p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Náhodné UDP a TCP porty naprieč útokom</a:t>
            </a:r>
            <a:endParaRPr lang="en-US" sz="1400" dirty="0"/>
          </a:p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Ťažko oddeliť škodlivé od legitímneho</a:t>
            </a:r>
            <a:endParaRPr lang="en-US" sz="1400" dirty="0"/>
          </a:p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Presný filter chýba; široký filter už bolí biznis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Obrana je potom buď pomalšie presná, alebo rýchlejšie bolestivá.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A44E08-B207-A608-0130-A82B563AD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4BBB840-9F80-EB23-5293-B374F1FBDD55}"/>
              </a:ext>
            </a:extLst>
          </p:cNvPr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D025A1A-1860-DDDB-BB71-08349B7FBB79}"/>
              </a:ext>
            </a:extLst>
          </p:cNvPr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9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4B845AF-09F1-38D4-C15B-4454FFC804CA}"/>
              </a:ext>
            </a:extLst>
          </p:cNvPr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ED52D74-6677-5184-E4F7-D956C88D41AD}"/>
              </a:ext>
            </a:extLst>
          </p:cNvPr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E6140F0-56BE-8137-9C08-6D2A90A58A5E}"/>
              </a:ext>
            </a:extLst>
          </p:cNvPr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ÚTOK B · NOVÁ TAKTIKA</a:t>
            </a:r>
            <a:endParaRPr lang="en-US" sz="125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E341CCB-EB68-F96C-E32B-61FEC81824FD}"/>
              </a:ext>
            </a:extLst>
          </p:cNvPr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 spraying</a:t>
            </a:r>
            <a:endParaRPr lang="en-US" sz="3200" dirty="0"/>
          </a:p>
        </p:txBody>
      </p:sp>
      <p:pic>
        <p:nvPicPr>
          <p:cNvPr id="11" name="Image 0" descr="/home/claude/ddos_media/image10.png">
            <a:extLst>
              <a:ext uri="{FF2B5EF4-FFF2-40B4-BE49-F238E27FC236}">
                <a16:creationId xmlns:a16="http://schemas.microsoft.com/office/drawing/2014/main" id="{C30C8BF6-F1C1-ED09-CC32-E0EB135CA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286000"/>
            <a:ext cx="11292840" cy="2982790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5FF71327-B90A-211C-00BF-94837505EB8C}"/>
              </a:ext>
            </a:extLst>
          </p:cNvPr>
          <p:cNvSpPr txBox="1"/>
          <p:nvPr/>
        </p:nvSpPr>
        <p:spPr>
          <a:xfrm>
            <a:off x="6263640" y="3850721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SRC / DST proto+port histogram — náhodné UDP porty</a:t>
            </a:r>
            <a:endParaRPr lang="en-US" sz="115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1F7D327F-CE23-1918-7A11-3FAFC739D6E4}"/>
              </a:ext>
            </a:extLst>
          </p:cNvPr>
          <p:cNvSpPr txBox="1"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Obrana je potom buď pomalšie presná, alebo rýchlejšie bolestivá.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262482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TVRDÉ ROZHODNUTIE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Obmedziť UDP kvôli základnej kontinuite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356616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TECHNICKÁ REALITA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514600"/>
            <a:ext cx="49834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Presný filter už nebol bezpečný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Randomizácia cieľov a portov rozmazala pattern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Široká mitigácia hrozila kolaterálom na legitímnej prevádzke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3566160"/>
          </a:xfrm>
          <a:prstGeom prst="roundRect">
            <a:avLst>
              <a:gd name="adj" fmla="val 205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37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BIZNIS ROZHODNUTIE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514600"/>
            <a:ext cx="49834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Obmedziť všetky UDP okrem najbežnejších (443, 53…)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Cieľ už nie plná funkcionalita, ale udržať biznis v chode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Rozhoduje vedenie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EPILÓG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FENIX: dôveryhodná sieť, keď internet horí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5532120" cy="3840480"/>
          </a:xfrm>
          <a:prstGeom prst="roundRect">
            <a:avLst>
              <a:gd name="adj" fmla="val 190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TO JE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514600"/>
            <a:ext cx="498348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Vznikol v NIX.CZ po intenzívnych DoS útokoch v roku 2013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Zachováva dostupnosť zapojených subjektov počas útoku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Dôveryhodné prepojenie a komunikácia „poslednej šance“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532120" cy="3840480"/>
          </a:xfrm>
          <a:prstGeom prst="roundRect">
            <a:avLst>
              <a:gd name="adj" fmla="val 190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37960" y="203911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 ENERGOTEL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514600"/>
            <a:ext cx="498348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Prvý slovenský ISP zapojený do projektu FENIX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Praktická vrstva dôvery, peeringu a koordinácie v kríze</a:t>
            </a:r>
            <a:endParaRPr lang="en-US" sz="1400" dirty="0"/>
          </a:p>
          <a:p>
            <a:pPr marL="177800" indent="-177800" algn="l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praxi zatiaľ neodskúšané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ODPORÚČANIA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Prioritizačná matica pre regionálnych operátorov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5532120" cy="1965960"/>
          </a:xfrm>
          <a:prstGeom prst="roundRect">
            <a:avLst>
              <a:gd name="adj" fmla="val 372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193852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A7AD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RÝCHLE A LACNÉ — UROBTE HNEĎ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340864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RPKI ROA pre vlastné prefixy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MFA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dôležitých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službách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Žiadny mgmt prístup z internetu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RTBH s upstream • flow monitoring • patch management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63640" y="1737360"/>
            <a:ext cx="5532120" cy="1965960"/>
          </a:xfrm>
          <a:prstGeom prst="roundRect">
            <a:avLst>
              <a:gd name="adj" fmla="val 372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537960" y="193852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RÝCHLE, S INVESTÍCIOU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340864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Scrubbing (upstream / tretia strana)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Out-of-band management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532120" cy="1965960"/>
          </a:xfrm>
          <a:prstGeom prst="roundRect">
            <a:avLst>
              <a:gd name="adj" fmla="val 372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08736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8FA7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STRATEGICKÉ A LACNÉ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89704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 plán a playbooky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/ immutable zálohy + test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obnovy</a:t>
            </a:r>
            <a:endParaRPr lang="en-US" sz="1250" dirty="0">
              <a:solidFill>
                <a:srgbClr val="D6D6D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cs typeface="Arial" pitchFamily="34" charset="-120"/>
              </a:rPr>
              <a:t>Hardening,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cs typeface="Arial" pitchFamily="34" charset="-120"/>
              </a:rPr>
              <a:t>pravidlá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cs typeface="Arial" pitchFamily="34" charset="-120"/>
              </a:rPr>
              <a:t>dobrej</a:t>
            </a:r>
            <a:r>
              <a:rPr lang="en-US" sz="1250" dirty="0">
                <a:solidFill>
                  <a:srgbClr val="D6D6D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D6D6DA"/>
                </a:solidFill>
                <a:latin typeface="Arial" pitchFamily="34" charset="0"/>
                <a:cs typeface="Arial" pitchFamily="34" charset="-120"/>
              </a:rPr>
              <a:t>praxe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Tabletop cvičenia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263640" y="3886200"/>
            <a:ext cx="5532120" cy="1965960"/>
          </a:xfrm>
          <a:prstGeom prst="roundRect">
            <a:avLst>
              <a:gd name="adj" fmla="val 3721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537960" y="408736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STRATEGICKÉ, S INVESTÍCIOU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537960" y="4489704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Dedikovaný SOC / monitoring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On-prem anti-DDoS a redundancia</a:t>
            </a:r>
            <a:endParaRPr lang="en-US" sz="1250" dirty="0"/>
          </a:p>
          <a:p>
            <a:pPr marL="177800" indent="-177800" algn="l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Segmentácia a HA architektúra</a:t>
            </a:r>
            <a:endParaRPr lang="en-US" sz="1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5603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 kráčajú bezdrôtové siete 2026  ·  Riešenie kybernetického incidentu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256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1475720" y="566928"/>
            <a:ext cx="64008" cy="64008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566928"/>
            <a:ext cx="64008" cy="64008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566928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B53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AKČNÝ ZOZNAM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59536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Čo spravím hneď v pondelok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11064240" cy="3703320"/>
          </a:xfrm>
          <a:prstGeom prst="roundRect">
            <a:avLst>
              <a:gd name="adj" fmla="val 1975"/>
            </a:avLst>
          </a:prstGeom>
          <a:solidFill>
            <a:srgbClr val="2A2A30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68680" y="20116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029968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Skontrolujem, či žiadne mgmt rozhranie nie je dostupné z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internetu</a:t>
            </a: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Pripravím</a:t>
            </a: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plan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hardening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zariadení</a:t>
            </a: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248716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2505456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Zapnem MFA na prístupoch k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dôležitým</a:t>
            </a: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zariadeniam</a:t>
            </a: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resp. </a:t>
            </a:r>
            <a:r>
              <a:rPr lang="en-US" sz="145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službám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2962656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980944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Vytvorím / overím RPKI ROA pre svoje prefixy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3438144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456432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Dohodnem RTBH s upstream (a spýtam sa na scrubbing)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391363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93192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Overím offline zálohy konfigurácií — a reálnu obnovu z nich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868680" y="43891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417320" y="4407408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Spíšem jednostranový IR plán: kto rozhoduje, koho volám, v akom poradí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868680" y="48646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882896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Naplánujem prvé tabletop cvičenie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715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Odolnosť sa buduje po krokoch — nie jedným veľkým nákupom.</a:t>
            </a:r>
            <a:endParaRPr lang="en-US" sz="13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46888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Otázky?</a:t>
            </a:r>
            <a:endParaRPr lang="en-US" sz="4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46888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2F2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Ďakujem za pozornosť</a:t>
            </a:r>
            <a:endParaRPr lang="en-US" sz="4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6118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D969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Otázky a diskusia vítané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1206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Michal Lonček   ·   Energotel, </a:t>
            </a:r>
            <a:r>
              <a:rPr lang="en-US" sz="1400" dirty="0" err="1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a.s.</a:t>
            </a:r>
            <a:r>
              <a:rPr lang="en-US" sz="1400" dirty="0">
                <a:solidFill>
                  <a:srgbClr val="D6D6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49808" y="4864608"/>
            <a:ext cx="82296" cy="82296"/>
          </a:xfrm>
          <a:prstGeom prst="ellipse">
            <a:avLst/>
          </a:prstGeom>
          <a:solidFill>
            <a:srgbClr val="B53B2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32688" y="4864608"/>
            <a:ext cx="82296" cy="82296"/>
          </a:xfrm>
          <a:prstGeom prst="ellipse">
            <a:avLst/>
          </a:prstGeom>
          <a:solidFill>
            <a:srgbClr val="D9694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Metadata/LabelInfo.xml><?xml version="1.0" encoding="utf-8"?>
<clbl:labelList xmlns:clbl="http://schemas.microsoft.com/office/2020/mipLabelMetadata">
  <clbl:label id="{82089c71-9d3f-40a4-9e51-b55031f7d729}" enabled="1" method="Standard" siteId="{988223d2-2961-4368-8b56-a03d798cf8d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2098</Words>
  <Application>Microsoft Macintosh PowerPoint</Application>
  <PresentationFormat>Widescreen</PresentationFormat>
  <Paragraphs>425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Riesenie kybernetickeho incidentu ISP</dc:title>
  <dc:subject>PptxGenJS Presentation</dc:subject>
  <dc:creator>Michal Loncek</dc:creator>
  <cp:lastModifiedBy>Loncek, Michal</cp:lastModifiedBy>
  <cp:revision>5</cp:revision>
  <dcterms:created xsi:type="dcterms:W3CDTF">2026-09-13T19:17:26Z</dcterms:created>
  <dcterms:modified xsi:type="dcterms:W3CDTF">2026-09-23T13:42:48Z</dcterms:modified>
</cp:coreProperties>
</file>